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308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5" r:id="rId20"/>
    <p:sldId id="309" r:id="rId21"/>
    <p:sldId id="276" r:id="rId22"/>
    <p:sldId id="277" r:id="rId23"/>
    <p:sldId id="278" r:id="rId24"/>
    <p:sldId id="281" r:id="rId25"/>
    <p:sldId id="279" r:id="rId26"/>
    <p:sldId id="280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8" r:id="rId43"/>
    <p:sldId id="297" r:id="rId44"/>
    <p:sldId id="299" r:id="rId45"/>
    <p:sldId id="300" r:id="rId46"/>
    <p:sldId id="304" r:id="rId47"/>
    <p:sldId id="301" r:id="rId48"/>
    <p:sldId id="302" r:id="rId49"/>
    <p:sldId id="303" r:id="rId50"/>
    <p:sldId id="305" r:id="rId51"/>
    <p:sldId id="306" r:id="rId52"/>
    <p:sldId id="307" r:id="rId53"/>
    <p:sldId id="310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5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2/4/2017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ardupilot.org/dev/index.html" TargetMode="External"/><Relationship Id="rId2" Type="http://schemas.openxmlformats.org/officeDocument/2006/relationships/hyperlink" Target="http://ardupilot.org/plane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iscuss.ardupilot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CanberraUAV Workshop</a:t>
            </a:r>
            <a:br>
              <a:rPr lang="en-AU" dirty="0" smtClean="0"/>
            </a:br>
            <a:r>
              <a:rPr lang="en-AU" dirty="0" smtClean="0"/>
              <a:t>Flight Controllers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Feb 2017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49" b="98163" l="6094" r="90781">
                        <a14:foregroundMark x1="43177" y1="73546" x2="43177" y2="73546"/>
                        <a14:foregroundMark x1="31908" y1="94641" x2="31908" y2="94641"/>
                        <a14:foregroundMark x1="36864" y1="98176" x2="36864" y2="98176"/>
                        <a14:foregroundMark x1="57366" y1="94071" x2="57366" y2="94071"/>
                        <a14:foregroundMark x1="75085" y1="93729" x2="75085" y2="93729"/>
                        <a14:foregroundMark x1="53632" y1="74344" x2="53632" y2="74344"/>
                        <a14:foregroundMark x1="56687" y1="74344" x2="56687" y2="74344"/>
                        <a14:foregroundMark x1="63001" y1="74344" x2="63001" y2="74344"/>
                        <a14:foregroundMark x1="69586" y1="74686" x2="69586" y2="74686"/>
                        <a14:foregroundMark x1="76307" y1="75257" x2="76307" y2="75257"/>
                        <a14:foregroundMark x1="82485" y1="74344" x2="82485" y2="74344"/>
                        <a14:foregroundMark x1="90835" y1="75257" x2="90835" y2="75257"/>
                        <a14:foregroundMark x1="62525" y1="59521" x2="62525" y2="59521"/>
                        <a14:foregroundMark x1="62118" y1="63056" x2="62118" y2="63056"/>
                        <a14:foregroundMark x1="49016" y1="51539" x2="49016" y2="515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569"/>
            <a:ext cx="2663683" cy="158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38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3">
            <a:normAutofit fontScale="62500" lnSpcReduction="20000"/>
          </a:bodyPr>
          <a:lstStyle/>
          <a:p>
            <a:r>
              <a:rPr lang="en-AU" dirty="0" smtClean="0">
                <a:solidFill>
                  <a:schemeClr val="bg2">
                    <a:lumMod val="50000"/>
                  </a:schemeClr>
                </a:solidFill>
              </a:rPr>
              <a:t>Andrew 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Tridgell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Vehicle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Plane,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AntennaTracker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Board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APM1, APM2, Pixhawk, Pixhawk2,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PixRacer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Randy Mackay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Vehicle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Copter,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AntennaTracker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Robert Lefebvre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Vehicle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TradHeli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Grant Morphett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Vehicle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Rover</a:t>
            </a: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Tom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Pittenger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Vehicle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Plane</a:t>
            </a: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Paul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Riseborough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Subsystem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A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AP_NavEKF2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Lucas De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Marchi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Subsystem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Linux</a:t>
            </a:r>
          </a:p>
          <a:p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Peter Barker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Subsystem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DataFlash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Subsystem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Tools</a:t>
            </a: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Michael du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Breuil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Subsystem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uBlox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GPS</a:t>
            </a: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Francisco Ferreira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Bug Master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Matthias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Badaire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Subsystem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FRSky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Víctor Mayoral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Vilches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Board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PXF, Erle-Brain 2,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PXFmini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Mirko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Denecke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Board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BBBmini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Georgii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Staroselskii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Board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A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NavIO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Emile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Castelnuovo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Board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A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VRBrain</a:t>
            </a:r>
            <a:endParaRPr lang="en-A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Julien BERAUD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Board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Bebop &amp; Bebop 2</a:t>
            </a:r>
          </a:p>
          <a:p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Pritam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Ghanghas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Board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Raspilot</a:t>
            </a:r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Jonathan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Challinger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Vehicle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3DRobotics Solo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ArduPilot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maintainer</a:t>
            </a: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Gustavo José de Sousa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Subsystem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Build system</a:t>
            </a:r>
          </a:p>
          <a:p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Craig Elder </a:t>
            </a:r>
          </a:p>
          <a:p>
            <a:pPr lvl="1"/>
            <a:r>
              <a:rPr lang="en-A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Administration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</a:t>
            </a:r>
            <a:r>
              <a:rPr lang="en-A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ArduPilot</a:t>
            </a:r>
            <a:r>
              <a:rPr lang="en-A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Technical Community Manager</a:t>
            </a:r>
          </a:p>
          <a:p>
            <a:endParaRPr lang="en-A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APM Basics - Maintainers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550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Ardupilot refers to the software</a:t>
            </a:r>
          </a:p>
          <a:p>
            <a:r>
              <a:rPr lang="en-AU" dirty="0" smtClean="0"/>
              <a:t>It can run on many different platforms</a:t>
            </a:r>
          </a:p>
          <a:p>
            <a:pPr lvl="1"/>
            <a:r>
              <a:rPr lang="en-AU" dirty="0" smtClean="0"/>
              <a:t>Pixhawk</a:t>
            </a:r>
          </a:p>
          <a:p>
            <a:pPr lvl="1"/>
            <a:r>
              <a:rPr lang="en-AU" dirty="0" err="1" smtClean="0"/>
              <a:t>BeagleBoneBlack</a:t>
            </a:r>
            <a:endParaRPr lang="en-AU" dirty="0" smtClean="0"/>
          </a:p>
          <a:p>
            <a:pPr lvl="1"/>
            <a:r>
              <a:rPr lang="en-AU" dirty="0" smtClean="0"/>
              <a:t>Raspberry Pi</a:t>
            </a:r>
          </a:p>
          <a:p>
            <a:pPr lvl="1"/>
            <a:r>
              <a:rPr lang="en-AU" dirty="0" smtClean="0"/>
              <a:t>X86</a:t>
            </a:r>
          </a:p>
          <a:p>
            <a:pPr lvl="1"/>
            <a:r>
              <a:rPr lang="en-AU" dirty="0" smtClean="0"/>
              <a:t>Many different ARM-based boards</a:t>
            </a:r>
          </a:p>
          <a:p>
            <a:pPr lvl="1"/>
            <a:r>
              <a:rPr lang="en-AU" dirty="0" smtClean="0"/>
              <a:t>(Arduino support has been dropped in recent versions)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Ardupilot - HW vs SW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2634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New hardware boards are being added regularly</a:t>
            </a:r>
          </a:p>
          <a:p>
            <a:r>
              <a:rPr lang="en-AU" dirty="0" smtClean="0"/>
              <a:t>Many variants of the Pixhawk platform in particular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HW vs SW</a:t>
            </a:r>
          </a:p>
        </p:txBody>
      </p:sp>
      <p:pic>
        <p:nvPicPr>
          <p:cNvPr id="3074" name="Picture 2" descr="Image result for pixhawk mini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2247901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ixfal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3047781"/>
            <a:ext cx="4316297" cy="316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825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</a:t>
            </a:r>
            <a:r>
              <a:rPr lang="en-AU" dirty="0" smtClean="0"/>
              <a:t>- Architecture</a:t>
            </a:r>
            <a:endParaRPr lang="en-AU" dirty="0"/>
          </a:p>
        </p:txBody>
      </p:sp>
      <p:pic>
        <p:nvPicPr>
          <p:cNvPr id="4098" name="Picture 2" descr="../_images/ArduPilot_HighLevelArchecture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19200" y="1013669"/>
            <a:ext cx="6705600" cy="5772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009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Core Libraries</a:t>
            </a:r>
            <a:endParaRPr lang="en-US" dirty="0"/>
          </a:p>
          <a:p>
            <a:pPr lvl="1"/>
            <a:r>
              <a:rPr lang="en-US" b="1" dirty="0" smtClean="0"/>
              <a:t>AP_AHRS</a:t>
            </a:r>
            <a:r>
              <a:rPr lang="en-US" dirty="0" smtClean="0"/>
              <a:t> </a:t>
            </a:r>
            <a:r>
              <a:rPr lang="en-US" dirty="0"/>
              <a:t>- attitude estimation using DCM or EKF</a:t>
            </a:r>
          </a:p>
          <a:p>
            <a:pPr lvl="1"/>
            <a:r>
              <a:rPr lang="en-US" b="1" dirty="0" err="1" smtClean="0"/>
              <a:t>AP_Common</a:t>
            </a:r>
            <a:r>
              <a:rPr lang="en-US" dirty="0" smtClean="0"/>
              <a:t> </a:t>
            </a:r>
            <a:r>
              <a:rPr lang="en-US" dirty="0"/>
              <a:t>- core includes required by all sketches and libraries</a:t>
            </a:r>
          </a:p>
          <a:p>
            <a:pPr lvl="1"/>
            <a:r>
              <a:rPr lang="en-US" b="1" dirty="0" err="1" smtClean="0"/>
              <a:t>AP_Math</a:t>
            </a:r>
            <a:r>
              <a:rPr lang="en-US" dirty="0" smtClean="0"/>
              <a:t> </a:t>
            </a:r>
            <a:r>
              <a:rPr lang="en-US" dirty="0"/>
              <a:t>- various math functions especially useful for vector manipulation</a:t>
            </a:r>
          </a:p>
          <a:p>
            <a:pPr lvl="1"/>
            <a:r>
              <a:rPr lang="en-US" b="1" dirty="0" smtClean="0"/>
              <a:t>AC_PID</a:t>
            </a:r>
            <a:r>
              <a:rPr lang="en-US" dirty="0" smtClean="0"/>
              <a:t> </a:t>
            </a:r>
            <a:r>
              <a:rPr lang="en-US" dirty="0"/>
              <a:t>- PID controller library</a:t>
            </a:r>
          </a:p>
          <a:p>
            <a:pPr lvl="1"/>
            <a:r>
              <a:rPr lang="en-US" b="1" dirty="0" err="1" smtClean="0"/>
              <a:t>AP_InertialNav</a:t>
            </a:r>
            <a:r>
              <a:rPr lang="en-US" dirty="0" smtClean="0"/>
              <a:t> </a:t>
            </a:r>
            <a:r>
              <a:rPr lang="en-US" dirty="0"/>
              <a:t>- inertial navigation library for blending accelerometer inputs with </a:t>
            </a:r>
            <a:r>
              <a:rPr lang="en-US" dirty="0" err="1"/>
              <a:t>gps</a:t>
            </a:r>
            <a:r>
              <a:rPr lang="en-US" dirty="0"/>
              <a:t> and </a:t>
            </a:r>
            <a:r>
              <a:rPr lang="en-US" dirty="0" err="1"/>
              <a:t>baro</a:t>
            </a:r>
            <a:r>
              <a:rPr lang="en-US" dirty="0"/>
              <a:t> data</a:t>
            </a:r>
          </a:p>
          <a:p>
            <a:pPr lvl="1"/>
            <a:r>
              <a:rPr lang="en-US" b="1" dirty="0" err="1" smtClean="0"/>
              <a:t>AC_AttitudeControl</a:t>
            </a:r>
            <a:r>
              <a:rPr lang="en-US" dirty="0" smtClean="0"/>
              <a:t> </a:t>
            </a:r>
            <a:r>
              <a:rPr lang="en-US" dirty="0"/>
              <a:t>-</a:t>
            </a:r>
          </a:p>
          <a:p>
            <a:pPr lvl="1"/>
            <a:r>
              <a:rPr lang="en-US" b="1" dirty="0" err="1" smtClean="0"/>
              <a:t>AP_WPNav</a:t>
            </a:r>
            <a:r>
              <a:rPr lang="en-US" dirty="0" smtClean="0"/>
              <a:t> </a:t>
            </a:r>
            <a:r>
              <a:rPr lang="en-US" dirty="0"/>
              <a:t>- waypoint navigation library</a:t>
            </a:r>
          </a:p>
          <a:p>
            <a:pPr lvl="1"/>
            <a:r>
              <a:rPr lang="en-US" b="1" dirty="0" err="1" smtClean="0"/>
              <a:t>AP_Motors</a:t>
            </a:r>
            <a:r>
              <a:rPr lang="en-US" dirty="0" smtClean="0"/>
              <a:t> </a:t>
            </a:r>
            <a:r>
              <a:rPr lang="en-US" dirty="0"/>
              <a:t>- </a:t>
            </a:r>
            <a:r>
              <a:rPr lang="en-US" dirty="0" err="1"/>
              <a:t>multicopter</a:t>
            </a:r>
            <a:r>
              <a:rPr lang="en-US" dirty="0"/>
              <a:t> and traditional helicopter motor mixing</a:t>
            </a:r>
          </a:p>
          <a:p>
            <a:pPr lvl="1"/>
            <a:r>
              <a:rPr lang="en-US" b="1" dirty="0" err="1" smtClean="0"/>
              <a:t>RC_Channel</a:t>
            </a:r>
            <a:r>
              <a:rPr lang="en-US" dirty="0" smtClean="0"/>
              <a:t> </a:t>
            </a:r>
            <a:r>
              <a:rPr lang="en-US" dirty="0"/>
              <a:t>- a library to more convert </a:t>
            </a:r>
            <a:r>
              <a:rPr lang="en-US" dirty="0" err="1"/>
              <a:t>pwm</a:t>
            </a:r>
            <a:r>
              <a:rPr lang="en-US" dirty="0"/>
              <a:t> input/output from APM_RC into internal units such as angles</a:t>
            </a:r>
          </a:p>
          <a:p>
            <a:pPr lvl="1"/>
            <a:r>
              <a:rPr lang="en-US" b="1" dirty="0" smtClean="0"/>
              <a:t>AP_HAL</a:t>
            </a:r>
            <a:r>
              <a:rPr lang="en-US" b="1" dirty="0"/>
              <a:t>, AP_HAL_AVR, AP_HAL_PX4 </a:t>
            </a:r>
            <a:r>
              <a:rPr lang="en-US" dirty="0"/>
              <a:t>- libraries to implement the “Hardware abstraction layer” which presents an identical interface to the high level code so that it can more easily be ported to different boards.</a:t>
            </a:r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Architecture</a:t>
            </a:r>
          </a:p>
        </p:txBody>
      </p:sp>
    </p:spTree>
    <p:extLst>
      <p:ext uri="{BB962C8B-B14F-4D97-AF65-F5344CB8AC3E}">
        <p14:creationId xmlns:p14="http://schemas.microsoft.com/office/powerpoint/2010/main" val="50207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Multithreaded (where supported) for low-level IO work and sensor drivers</a:t>
            </a:r>
          </a:p>
          <a:p>
            <a:r>
              <a:rPr lang="en-AU" dirty="0" smtClean="0"/>
              <a:t>Uses the </a:t>
            </a:r>
            <a:r>
              <a:rPr lang="en-AU" dirty="0" err="1" smtClean="0"/>
              <a:t>AP_Scheduler</a:t>
            </a:r>
            <a:r>
              <a:rPr lang="en-AU" dirty="0" smtClean="0"/>
              <a:t> library in the main vehicle thread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Architecture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05802" y="2895600"/>
            <a:ext cx="575134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298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2 Persistent Storage areas</a:t>
            </a:r>
          </a:p>
          <a:p>
            <a:pPr lvl="1"/>
            <a:r>
              <a:rPr lang="en-AU" dirty="0" err="1" smtClean="0"/>
              <a:t>StorageManager</a:t>
            </a:r>
            <a:endParaRPr lang="en-AU" dirty="0" smtClean="0"/>
          </a:p>
          <a:p>
            <a:pPr lvl="2"/>
            <a:r>
              <a:rPr lang="en-AU" dirty="0" smtClean="0"/>
              <a:t>Parameters</a:t>
            </a:r>
          </a:p>
          <a:p>
            <a:pPr lvl="2"/>
            <a:r>
              <a:rPr lang="en-AU" dirty="0" smtClean="0"/>
              <a:t>Waypoints</a:t>
            </a:r>
          </a:p>
          <a:p>
            <a:pPr lvl="2"/>
            <a:r>
              <a:rPr lang="en-AU" dirty="0" smtClean="0"/>
              <a:t>Geofence points</a:t>
            </a:r>
          </a:p>
          <a:p>
            <a:pPr lvl="2"/>
            <a:r>
              <a:rPr lang="en-AU" dirty="0" smtClean="0"/>
              <a:t>Rally points</a:t>
            </a:r>
          </a:p>
          <a:p>
            <a:pPr lvl="1"/>
            <a:r>
              <a:rPr lang="en-AU" dirty="0" err="1" smtClean="0"/>
              <a:t>DataFlash</a:t>
            </a:r>
            <a:endParaRPr lang="en-AU" dirty="0" smtClean="0"/>
          </a:p>
          <a:p>
            <a:pPr lvl="2"/>
            <a:r>
              <a:rPr lang="en-AU" dirty="0" smtClean="0"/>
              <a:t>System log</a:t>
            </a:r>
          </a:p>
          <a:p>
            <a:pPr lvl="2"/>
            <a:r>
              <a:rPr lang="en-AU" dirty="0" smtClean="0"/>
              <a:t>Are the *.bin files on the Pixhawk SD card 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Architecture</a:t>
            </a:r>
          </a:p>
        </p:txBody>
      </p:sp>
    </p:spTree>
    <p:extLst>
      <p:ext uri="{BB962C8B-B14F-4D97-AF65-F5344CB8AC3E}">
        <p14:creationId xmlns:p14="http://schemas.microsoft.com/office/powerpoint/2010/main" val="3421356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Sensors provide information about the current state of the UAV</a:t>
            </a:r>
          </a:p>
          <a:p>
            <a:r>
              <a:rPr lang="en-AU" dirty="0" smtClean="0"/>
              <a:t>Different communications buses are supported</a:t>
            </a:r>
          </a:p>
          <a:p>
            <a:pPr lvl="1"/>
            <a:r>
              <a:rPr lang="en-AU" dirty="0" smtClean="0"/>
              <a:t>I2C</a:t>
            </a:r>
          </a:p>
          <a:p>
            <a:pPr lvl="1"/>
            <a:r>
              <a:rPr lang="en-AU" dirty="0" smtClean="0"/>
              <a:t>SPI</a:t>
            </a:r>
          </a:p>
          <a:p>
            <a:pPr lvl="1"/>
            <a:r>
              <a:rPr lang="en-AU" dirty="0" smtClean="0"/>
              <a:t>UART</a:t>
            </a:r>
          </a:p>
          <a:p>
            <a:pPr lvl="1"/>
            <a:r>
              <a:rPr lang="en-AU" dirty="0" smtClean="0"/>
              <a:t>CAN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Sensors</a:t>
            </a:r>
          </a:p>
        </p:txBody>
      </p:sp>
      <p:pic>
        <p:nvPicPr>
          <p:cNvPr id="1026" name="Picture 2" descr="../_images/code-overview-sensor-driver-i2c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2557" y="2819400"/>
            <a:ext cx="4759917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../_images/code-overview-sensor-driver-spi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4571999"/>
            <a:ext cx="4843028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389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447800"/>
            <a:ext cx="4038600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Gyro (I2C/SPI)</a:t>
            </a:r>
          </a:p>
          <a:p>
            <a:r>
              <a:rPr lang="en-AU" dirty="0" smtClean="0"/>
              <a:t>Accelerometer (SPI)</a:t>
            </a:r>
          </a:p>
          <a:p>
            <a:r>
              <a:rPr lang="en-AU" dirty="0" smtClean="0"/>
              <a:t>Magnetometer (I2C)</a:t>
            </a:r>
          </a:p>
          <a:p>
            <a:r>
              <a:rPr lang="en-AU" dirty="0" smtClean="0"/>
              <a:t>GPS (UART)</a:t>
            </a:r>
          </a:p>
          <a:p>
            <a:r>
              <a:rPr lang="en-AU" dirty="0" smtClean="0"/>
              <a:t>Power Sensor (I2C)</a:t>
            </a:r>
          </a:p>
          <a:p>
            <a:r>
              <a:rPr lang="en-AU" dirty="0" smtClean="0"/>
              <a:t>Barometer (I2C)</a:t>
            </a:r>
          </a:p>
          <a:p>
            <a:r>
              <a:rPr lang="en-AU" dirty="0" smtClean="0"/>
              <a:t>Pitot (I2C)</a:t>
            </a:r>
          </a:p>
          <a:p>
            <a:r>
              <a:rPr lang="en-AU" dirty="0" smtClean="0"/>
              <a:t>Laser Rangefinder (UART)</a:t>
            </a:r>
          </a:p>
          <a:p>
            <a:r>
              <a:rPr lang="en-AU" dirty="0" smtClean="0"/>
              <a:t>And more…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Sensors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0600" y="1487748"/>
            <a:ext cx="3280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Support redundant sensors</a:t>
            </a:r>
            <a:endParaRPr lang="en-AU" dirty="0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>
            <a:off x="4419600" y="1857080"/>
            <a:ext cx="2021033" cy="2765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070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Sensors are auto-detected on </a:t>
            </a:r>
            <a:r>
              <a:rPr lang="en-AU" dirty="0" err="1" smtClean="0"/>
              <a:t>startup</a:t>
            </a:r>
            <a:endParaRPr lang="en-AU" dirty="0" smtClean="0"/>
          </a:p>
          <a:p>
            <a:r>
              <a:rPr lang="en-AU" dirty="0" smtClean="0"/>
              <a:t>Hardware Abstraction Layer (HAL) separates the front and back end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Sensors</a:t>
            </a:r>
          </a:p>
        </p:txBody>
      </p:sp>
      <p:pic>
        <p:nvPicPr>
          <p:cNvPr id="2050" name="Picture 2" descr="../_images/code-overview-sensor-drivers-febespli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819400"/>
            <a:ext cx="61341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8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Also known as Autopilot(s)</a:t>
            </a:r>
          </a:p>
          <a:p>
            <a:r>
              <a:rPr lang="en-AU" dirty="0" smtClean="0"/>
              <a:t>Take in information from sensors</a:t>
            </a:r>
          </a:p>
          <a:p>
            <a:r>
              <a:rPr lang="en-AU" dirty="0" smtClean="0"/>
              <a:t>Calculate the current state of the UAV</a:t>
            </a:r>
          </a:p>
          <a:p>
            <a:r>
              <a:rPr lang="en-AU" dirty="0" smtClean="0"/>
              <a:t>Compare this to where it’s supposed to be</a:t>
            </a:r>
          </a:p>
          <a:p>
            <a:r>
              <a:rPr lang="en-AU" dirty="0" smtClean="0"/>
              <a:t>Output that action to the engines and control surfaces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Flight Controllers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8963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System performs a check before arming</a:t>
            </a:r>
          </a:p>
          <a:p>
            <a:pPr lvl="1"/>
            <a:r>
              <a:rPr lang="en-AU" dirty="0" smtClean="0"/>
              <a:t>Barometer</a:t>
            </a:r>
          </a:p>
          <a:p>
            <a:pPr lvl="1"/>
            <a:r>
              <a:rPr lang="en-AU" dirty="0" smtClean="0"/>
              <a:t>Inertial (Gyro/</a:t>
            </a:r>
            <a:r>
              <a:rPr lang="en-AU" dirty="0" err="1" smtClean="0"/>
              <a:t>Accel</a:t>
            </a:r>
            <a:r>
              <a:rPr lang="en-AU" dirty="0" smtClean="0"/>
              <a:t>)</a:t>
            </a:r>
          </a:p>
          <a:p>
            <a:pPr lvl="1"/>
            <a:r>
              <a:rPr lang="en-AU" dirty="0" smtClean="0"/>
              <a:t>Attitude solution (AHRS)</a:t>
            </a:r>
          </a:p>
          <a:p>
            <a:pPr lvl="1"/>
            <a:r>
              <a:rPr lang="en-AU" dirty="0" smtClean="0"/>
              <a:t>Compass</a:t>
            </a:r>
          </a:p>
          <a:p>
            <a:pPr lvl="1"/>
            <a:r>
              <a:rPr lang="en-AU" dirty="0" smtClean="0"/>
              <a:t>GPS</a:t>
            </a:r>
          </a:p>
          <a:p>
            <a:pPr lvl="1"/>
            <a:r>
              <a:rPr lang="en-AU" dirty="0" smtClean="0"/>
              <a:t>Battery</a:t>
            </a:r>
          </a:p>
          <a:p>
            <a:pPr lvl="1"/>
            <a:r>
              <a:rPr lang="en-AU" dirty="0" smtClean="0"/>
              <a:t>Airspeed</a:t>
            </a:r>
          </a:p>
          <a:p>
            <a:pPr lvl="1"/>
            <a:r>
              <a:rPr lang="en-AU" dirty="0" smtClean="0"/>
              <a:t>Logging</a:t>
            </a:r>
          </a:p>
          <a:p>
            <a:pPr lvl="1"/>
            <a:r>
              <a:rPr lang="en-AU" dirty="0" smtClean="0"/>
              <a:t>RC Control</a:t>
            </a:r>
          </a:p>
          <a:p>
            <a:pPr lvl="1"/>
            <a:r>
              <a:rPr lang="en-AU" dirty="0" smtClean="0"/>
              <a:t>Safety switch</a:t>
            </a:r>
          </a:p>
          <a:p>
            <a:r>
              <a:rPr lang="en-AU" dirty="0" smtClean="0"/>
              <a:t>Will not arm if a check fails</a:t>
            </a:r>
          </a:p>
          <a:p>
            <a:pPr lvl="1"/>
            <a:r>
              <a:rPr lang="en-AU" dirty="0" smtClean="0"/>
              <a:t>Checks can be disabled. Not recommended!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err="1" smtClean="0"/>
              <a:t>Preflight</a:t>
            </a:r>
            <a:r>
              <a:rPr lang="en-AU" dirty="0" smtClean="0"/>
              <a:t> Checks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3842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Building the code into a single binary file</a:t>
            </a:r>
          </a:p>
          <a:p>
            <a:r>
              <a:rPr lang="en-AU" dirty="0" smtClean="0"/>
              <a:t>Different compilers needed for each hardware target</a:t>
            </a:r>
          </a:p>
          <a:p>
            <a:pPr lvl="1"/>
            <a:r>
              <a:rPr lang="en-AU" dirty="0" smtClean="0"/>
              <a:t>G++ for Linux/Windows</a:t>
            </a:r>
          </a:p>
          <a:p>
            <a:pPr lvl="1"/>
            <a:r>
              <a:rPr lang="en-AU" dirty="0" smtClean="0"/>
              <a:t>GCC-ARM (non-</a:t>
            </a:r>
            <a:r>
              <a:rPr lang="en-AU" dirty="0" err="1" smtClean="0"/>
              <a:t>eabi</a:t>
            </a:r>
            <a:r>
              <a:rPr lang="en-AU" dirty="0" smtClean="0"/>
              <a:t>) 4.9.7 or 5.9.3 for Pixhawk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smtClean="0"/>
              <a:t>Compiling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0780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Ardupilot uses the “</a:t>
            </a:r>
            <a:r>
              <a:rPr lang="en-AU" dirty="0" err="1" smtClean="0"/>
              <a:t>waf</a:t>
            </a:r>
            <a:r>
              <a:rPr lang="en-AU" dirty="0" smtClean="0"/>
              <a:t>” make system</a:t>
            </a:r>
          </a:p>
          <a:p>
            <a:pPr lvl="1"/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--board=navio2 --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targets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=bin/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arduplane</a:t>
            </a:r>
            <a:endParaRPr lang="en-A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--board </a:t>
            </a:r>
            <a:r>
              <a:rPr lang="en-AU" dirty="0" smtClean="0"/>
              <a:t>is the hardware target (</a:t>
            </a:r>
            <a:r>
              <a:rPr lang="en-AU" dirty="0" err="1" smtClean="0"/>
              <a:t>sitl</a:t>
            </a:r>
            <a:r>
              <a:rPr lang="en-AU" dirty="0" smtClean="0"/>
              <a:t>, px4-v1,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--target </a:t>
            </a:r>
            <a:r>
              <a:rPr lang="en-AU" dirty="0" smtClean="0"/>
              <a:t>is the airframe type (</a:t>
            </a:r>
            <a:r>
              <a:rPr lang="es-ES" dirty="0" err="1"/>
              <a:t>coax</a:t>
            </a:r>
            <a:r>
              <a:rPr lang="es-ES" dirty="0"/>
              <a:t> </a:t>
            </a:r>
            <a:r>
              <a:rPr lang="es-ES" dirty="0" err="1"/>
              <a:t>heli</a:t>
            </a:r>
            <a:r>
              <a:rPr lang="es-ES" dirty="0"/>
              <a:t> </a:t>
            </a:r>
            <a:r>
              <a:rPr lang="es-ES" dirty="0" err="1"/>
              <a:t>hexa</a:t>
            </a:r>
            <a:r>
              <a:rPr lang="es-ES" dirty="0"/>
              <a:t> </a:t>
            </a:r>
            <a:r>
              <a:rPr lang="es-ES" dirty="0" err="1"/>
              <a:t>octa</a:t>
            </a:r>
            <a:r>
              <a:rPr lang="es-ES" dirty="0"/>
              <a:t> </a:t>
            </a:r>
            <a:r>
              <a:rPr lang="es-ES" dirty="0" err="1"/>
              <a:t>octa-quad</a:t>
            </a:r>
            <a:r>
              <a:rPr lang="es-ES" dirty="0"/>
              <a:t> single </a:t>
            </a:r>
            <a:r>
              <a:rPr lang="es-ES" dirty="0" err="1"/>
              <a:t>tri</a:t>
            </a:r>
            <a:r>
              <a:rPr lang="es-ES" dirty="0"/>
              <a:t> </a:t>
            </a:r>
            <a:r>
              <a:rPr lang="es-ES" dirty="0" smtClean="0"/>
              <a:t>y6 )</a:t>
            </a:r>
          </a:p>
          <a:p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s-E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help</a:t>
            </a:r>
            <a:r>
              <a:rPr lang="es-E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s-ES" dirty="0" smtClean="0"/>
              <a:t>to </a:t>
            </a:r>
            <a:r>
              <a:rPr lang="es-ES" dirty="0" err="1" smtClean="0"/>
              <a:t>get</a:t>
            </a:r>
            <a:r>
              <a:rPr lang="es-ES" dirty="0" smtClean="0"/>
              <a:t> </a:t>
            </a:r>
            <a:r>
              <a:rPr lang="es-ES" dirty="0" err="1" smtClean="0"/>
              <a:t>documentation</a:t>
            </a:r>
            <a:endParaRPr lang="es-ES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Compiling</a:t>
            </a:r>
          </a:p>
        </p:txBody>
      </p:sp>
    </p:spTree>
    <p:extLst>
      <p:ext uri="{BB962C8B-B14F-4D97-AF65-F5344CB8AC3E}">
        <p14:creationId xmlns:p14="http://schemas.microsoft.com/office/powerpoint/2010/main" val="3481004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Useful </a:t>
            </a:r>
            <a:r>
              <a:rPr lang="en-AU" dirty="0" err="1" smtClean="0"/>
              <a:t>waf</a:t>
            </a:r>
            <a:r>
              <a:rPr lang="en-AU" dirty="0" smtClean="0"/>
              <a:t> commands</a:t>
            </a:r>
          </a:p>
          <a:p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list</a:t>
            </a:r>
          </a:p>
          <a:p>
            <a:pPr lvl="1"/>
            <a:r>
              <a:rPr lang="en-AU" dirty="0" smtClean="0"/>
              <a:t>Lists all vehicle types (and other test programs)</a:t>
            </a:r>
          </a:p>
          <a:p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list-boards</a:t>
            </a:r>
          </a:p>
          <a:p>
            <a:pPr lvl="1"/>
            <a:r>
              <a:rPr lang="en-AU" dirty="0" smtClean="0"/>
              <a:t>Lists all board targets</a:t>
            </a:r>
          </a:p>
          <a:p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clean</a:t>
            </a:r>
          </a:p>
          <a:p>
            <a:pPr lvl="1"/>
            <a:r>
              <a:rPr lang="en-AU" dirty="0" smtClean="0"/>
              <a:t>Delete all files created during build</a:t>
            </a:r>
          </a:p>
          <a:p>
            <a:r>
              <a:rPr lang="en-AU" dirty="0" smtClean="0"/>
              <a:t>Also useful to add a -</a:t>
            </a:r>
            <a:r>
              <a:rPr lang="en-AU" dirty="0" err="1" smtClean="0"/>
              <a:t>jx</a:t>
            </a:r>
            <a:r>
              <a:rPr lang="en-AU" dirty="0" smtClean="0"/>
              <a:t>, where x is the number of threads to use in build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Compiling</a:t>
            </a:r>
          </a:p>
        </p:txBody>
      </p:sp>
    </p:spTree>
    <p:extLst>
      <p:ext uri="{BB962C8B-B14F-4D97-AF65-F5344CB8AC3E}">
        <p14:creationId xmlns:p14="http://schemas.microsoft.com/office/powerpoint/2010/main" val="13496249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To upload to a Pixhawk</a:t>
            </a:r>
          </a:p>
          <a:p>
            <a:pPr lvl="1"/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--upload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bin/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arduplane</a:t>
            </a:r>
            <a:endParaRPr lang="en-AU" dirty="0" smtClean="0"/>
          </a:p>
          <a:p>
            <a:r>
              <a:rPr lang="en-AU" dirty="0" smtClean="0">
                <a:latin typeface="+mj-lt"/>
                <a:cs typeface="Courier New" panose="02070309020205020404" pitchFamily="49" charset="0"/>
              </a:rPr>
              <a:t>Mostly for working with the Pixhawk. Most other platforms (such as a Raspberry Pi) are a simple copy and paste</a:t>
            </a:r>
            <a:endParaRPr lang="en-AU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smtClean="0"/>
              <a:t>Uploading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3509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Software In The Loop</a:t>
            </a:r>
          </a:p>
          <a:p>
            <a:r>
              <a:rPr lang="en-AU" dirty="0" smtClean="0"/>
              <a:t>Runs Ardupilot attached to a flight simulator</a:t>
            </a:r>
          </a:p>
          <a:p>
            <a:pPr lvl="1"/>
            <a:r>
              <a:rPr lang="en-AU" dirty="0" err="1" smtClean="0"/>
              <a:t>Jsbsim</a:t>
            </a:r>
            <a:r>
              <a:rPr lang="en-AU" dirty="0" smtClean="0"/>
              <a:t> for Plane</a:t>
            </a:r>
          </a:p>
          <a:p>
            <a:pPr lvl="1"/>
            <a:r>
              <a:rPr lang="en-AU" dirty="0" smtClean="0"/>
              <a:t>Custom simulators for copter, rover</a:t>
            </a:r>
          </a:p>
          <a:p>
            <a:pPr lvl="1"/>
            <a:r>
              <a:rPr lang="en-AU" dirty="0" smtClean="0"/>
              <a:t>Can be attached to other simulators (Gazebo, </a:t>
            </a:r>
            <a:r>
              <a:rPr lang="en-AU" dirty="0" err="1" smtClean="0"/>
              <a:t>Crrcsim</a:t>
            </a:r>
            <a:r>
              <a:rPr lang="en-AU" dirty="0" smtClean="0"/>
              <a:t>, X-plane,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r>
              <a:rPr lang="en-AU" dirty="0" smtClean="0"/>
              <a:t>Very useful for testing!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smtClean="0"/>
              <a:t>SITL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2196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SITL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244" y="1219200"/>
            <a:ext cx="7938155" cy="44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592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Ardupilot has a single script to build and run a SITL environment</a:t>
            </a:r>
          </a:p>
          <a:p>
            <a:pPr lvl="1"/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cd 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ardupilot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ArduPlane</a:t>
            </a:r>
            <a:endParaRPr lang="en-A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../Tools/autotest/sim_vehicle.py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SITL</a:t>
            </a:r>
          </a:p>
        </p:txBody>
      </p:sp>
    </p:spTree>
    <p:extLst>
      <p:ext uri="{BB962C8B-B14F-4D97-AF65-F5344CB8AC3E}">
        <p14:creationId xmlns:p14="http://schemas.microsoft.com/office/powerpoint/2010/main" val="427925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sim_vehicle</a:t>
            </a:r>
            <a:r>
              <a:rPr lang="en-AU" dirty="0" smtClean="0"/>
              <a:t> options:</a:t>
            </a: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-w </a:t>
            </a:r>
            <a:r>
              <a:rPr lang="en-AU" dirty="0" smtClean="0"/>
              <a:t>Wipe and reset EEPROM to defaults</a:t>
            </a: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-L &lt;location&gt; </a:t>
            </a:r>
            <a:r>
              <a:rPr lang="en-AU" dirty="0" smtClean="0"/>
              <a:t>Start at a specific location (CMAC, Kingaroy, QMAC). Full list in ./Tools/</a:t>
            </a:r>
            <a:r>
              <a:rPr lang="en-AU" dirty="0" err="1" smtClean="0"/>
              <a:t>autotest</a:t>
            </a:r>
            <a:r>
              <a:rPr lang="en-AU" dirty="0" smtClean="0"/>
              <a:t>/locations.txt</a:t>
            </a: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--console </a:t>
            </a:r>
            <a:r>
              <a:rPr lang="en-AU" dirty="0" smtClean="0"/>
              <a:t>Use the MAVProxy console</a:t>
            </a: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--map </a:t>
            </a:r>
            <a:r>
              <a:rPr lang="en-AU" dirty="0" smtClean="0"/>
              <a:t>Enable to moving map</a:t>
            </a: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-f &lt;frame&gt; </a:t>
            </a:r>
            <a:r>
              <a:rPr lang="en-AU" dirty="0" smtClean="0"/>
              <a:t>Use a </a:t>
            </a:r>
            <a:r>
              <a:rPr lang="en-AU" dirty="0"/>
              <a:t>specific frame (+, X, quad or </a:t>
            </a:r>
            <a:r>
              <a:rPr lang="en-AU" dirty="0" err="1" smtClean="0"/>
              <a:t>octa</a:t>
            </a:r>
            <a:r>
              <a:rPr lang="en-AU" dirty="0" smtClean="0"/>
              <a:t> for </a:t>
            </a:r>
            <a:r>
              <a:rPr lang="en-AU" dirty="0" err="1" smtClean="0"/>
              <a:t>Arducopter</a:t>
            </a:r>
            <a:r>
              <a:rPr lang="en-AU" dirty="0" smtClean="0"/>
              <a:t>)</a:t>
            </a:r>
            <a:endParaRPr lang="en-AU" dirty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SITL</a:t>
            </a:r>
          </a:p>
        </p:txBody>
      </p:sp>
    </p:spTree>
    <p:extLst>
      <p:ext uri="{BB962C8B-B14F-4D97-AF65-F5344CB8AC3E}">
        <p14:creationId xmlns:p14="http://schemas.microsoft.com/office/powerpoint/2010/main" val="1165915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Configure WAF and build </a:t>
            </a:r>
            <a:r>
              <a:rPr lang="en-AU" dirty="0" err="1" smtClean="0"/>
              <a:t>Arduplane</a:t>
            </a:r>
            <a:endParaRPr lang="en-AU" dirty="0" smtClean="0"/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cd ./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ardupilot</a:t>
            </a:r>
            <a:endParaRPr lang="en-A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alias 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="$PWD/modules/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-light"</a:t>
            </a:r>
          </a:p>
          <a:p>
            <a:pPr lvl="1"/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configure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--board=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sitl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AU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board=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sitl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--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targets=bin/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arduplane</a:t>
            </a: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AU" dirty="0" smtClean="0">
                <a:cs typeface="Courier New" panose="02070309020205020404" pitchFamily="49" charset="0"/>
              </a:rPr>
              <a:t>Try building </a:t>
            </a:r>
            <a:r>
              <a:rPr lang="en-AU" dirty="0" err="1" smtClean="0">
                <a:cs typeface="Courier New" panose="02070309020205020404" pitchFamily="49" charset="0"/>
              </a:rPr>
              <a:t>Arducopter</a:t>
            </a:r>
            <a:endParaRPr lang="en-AU" dirty="0" smtClean="0">
              <a:cs typeface="Courier New" panose="02070309020205020404" pitchFamily="49" charset="0"/>
            </a:endParaRPr>
          </a:p>
          <a:p>
            <a:pPr lvl="1"/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waf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 --board=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sitl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 --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targets=bin/</a:t>
            </a:r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arducopter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-quad</a:t>
            </a: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Practical Session 1 (20min)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814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Can have different levels of automation</a:t>
            </a:r>
          </a:p>
          <a:p>
            <a:pPr lvl="1"/>
            <a:r>
              <a:rPr lang="en-AU" dirty="0" smtClean="0"/>
              <a:t>Stabilisation</a:t>
            </a:r>
          </a:p>
          <a:p>
            <a:pPr lvl="1"/>
            <a:r>
              <a:rPr lang="en-AU" dirty="0" smtClean="0"/>
              <a:t>Waypoint-based navigation</a:t>
            </a:r>
          </a:p>
          <a:p>
            <a:pPr lvl="1"/>
            <a:r>
              <a:rPr lang="en-AU" dirty="0" smtClean="0"/>
              <a:t>Full decision-making capability</a:t>
            </a:r>
          </a:p>
          <a:p>
            <a:r>
              <a:rPr lang="en-AU" dirty="0" smtClean="0"/>
              <a:t>May have </a:t>
            </a:r>
            <a:r>
              <a:rPr lang="en-AU" dirty="0" err="1" smtClean="0"/>
              <a:t>failsafes</a:t>
            </a:r>
            <a:r>
              <a:rPr lang="en-AU" dirty="0" smtClean="0"/>
              <a:t> for recovery from emergency situations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Flight Controllers</a:t>
            </a:r>
          </a:p>
        </p:txBody>
      </p:sp>
    </p:spTree>
    <p:extLst>
      <p:ext uri="{BB962C8B-B14F-4D97-AF65-F5344CB8AC3E}">
        <p14:creationId xmlns:p14="http://schemas.microsoft.com/office/powerpoint/2010/main" val="8079380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mission is a set of waypoints that will be flown in auto mode</a:t>
            </a:r>
          </a:p>
          <a:p>
            <a:r>
              <a:rPr lang="en-AU" dirty="0" smtClean="0"/>
              <a:t>Missions are quite simple</a:t>
            </a:r>
          </a:p>
          <a:p>
            <a:pPr lvl="1"/>
            <a:r>
              <a:rPr lang="en-AU" dirty="0" smtClean="0"/>
              <a:t>Go here, do that</a:t>
            </a:r>
          </a:p>
          <a:p>
            <a:r>
              <a:rPr lang="en-AU" dirty="0" smtClean="0"/>
              <a:t>No conditional statements or branching</a:t>
            </a:r>
          </a:p>
          <a:p>
            <a:pPr lvl="1"/>
            <a:r>
              <a:rPr lang="en-AU" dirty="0" smtClean="0"/>
              <a:t>But can do loops</a:t>
            </a:r>
          </a:p>
          <a:p>
            <a:pPr lvl="1"/>
            <a:r>
              <a:rPr lang="en-AU" dirty="0" smtClean="0"/>
              <a:t>Some exceptions (we’ll see later)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Ardupilot - Mission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5778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Simple text file</a:t>
            </a:r>
          </a:p>
          <a:p>
            <a:r>
              <a:rPr lang="en-AU" dirty="0" smtClean="0"/>
              <a:t>Each line is one waypoint</a:t>
            </a:r>
          </a:p>
          <a:p>
            <a:r>
              <a:rPr lang="en-AU" dirty="0" smtClean="0"/>
              <a:t>Can be</a:t>
            </a:r>
          </a:p>
          <a:p>
            <a:pPr lvl="1"/>
            <a:r>
              <a:rPr lang="en-AU" dirty="0" smtClean="0"/>
              <a:t>Navigation commands</a:t>
            </a:r>
          </a:p>
          <a:p>
            <a:pPr lvl="1"/>
            <a:r>
              <a:rPr lang="en-AU" dirty="0" smtClean="0"/>
              <a:t>Do auxiliary function</a:t>
            </a:r>
          </a:p>
          <a:p>
            <a:pPr lvl="1"/>
            <a:r>
              <a:rPr lang="en-AU" dirty="0" smtClean="0"/>
              <a:t>Condition commands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smtClean="0"/>
              <a:t>Waypoints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4124325" cy="347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939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File </a:t>
            </a:r>
            <a:r>
              <a:rPr lang="en-AU" dirty="0"/>
              <a:t>starts </a:t>
            </a:r>
            <a:r>
              <a:rPr lang="en-AU" dirty="0" smtClean="0"/>
              <a:t>with line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QGC WPL 110</a:t>
            </a:r>
          </a:p>
          <a:p>
            <a:r>
              <a:rPr lang="en-AU" dirty="0" smtClean="0"/>
              <a:t>Next line is the home location</a:t>
            </a:r>
          </a:p>
          <a:p>
            <a:r>
              <a:rPr lang="en-AU" dirty="0" smtClean="0"/>
              <a:t>Each line thereafter is a series of 12 tab-separated values</a:t>
            </a:r>
          </a:p>
          <a:p>
            <a:pPr lvl="1"/>
            <a:r>
              <a:rPr lang="en-AU" dirty="0" err="1" smtClean="0"/>
              <a:t>Wp</a:t>
            </a:r>
            <a:r>
              <a:rPr lang="en-AU" dirty="0" smtClean="0"/>
              <a:t> index number</a:t>
            </a:r>
          </a:p>
          <a:p>
            <a:pPr lvl="1"/>
            <a:r>
              <a:rPr lang="en-AU" dirty="0" smtClean="0"/>
              <a:t>Current </a:t>
            </a:r>
            <a:r>
              <a:rPr lang="en-AU" dirty="0" err="1" smtClean="0"/>
              <a:t>wp</a:t>
            </a:r>
            <a:endParaRPr lang="en-AU" dirty="0" smtClean="0"/>
          </a:p>
          <a:p>
            <a:pPr lvl="1"/>
            <a:r>
              <a:rPr lang="en-AU" dirty="0" smtClean="0"/>
              <a:t>Coordinate frame</a:t>
            </a:r>
          </a:p>
          <a:p>
            <a:pPr lvl="1"/>
            <a:r>
              <a:rPr lang="en-AU" dirty="0" smtClean="0"/>
              <a:t>The waypoint type</a:t>
            </a:r>
          </a:p>
          <a:p>
            <a:pPr lvl="1"/>
            <a:r>
              <a:rPr lang="en-AU" dirty="0" smtClean="0"/>
              <a:t>Next 7 columns are the waypoint options</a:t>
            </a:r>
          </a:p>
          <a:p>
            <a:pPr lvl="1"/>
            <a:r>
              <a:rPr lang="en-AU" dirty="0" smtClean="0"/>
              <a:t>Last column is </a:t>
            </a:r>
            <a:r>
              <a:rPr lang="en-AU" dirty="0" err="1" smtClean="0"/>
              <a:t>autocontinue</a:t>
            </a:r>
            <a:endParaRPr lang="en-AU" dirty="0" smtClean="0"/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Waypoints</a:t>
            </a:r>
          </a:p>
        </p:txBody>
      </p:sp>
    </p:spTree>
    <p:extLst>
      <p:ext uri="{BB962C8B-B14F-4D97-AF65-F5344CB8AC3E}">
        <p14:creationId xmlns:p14="http://schemas.microsoft.com/office/powerpoint/2010/main" val="1423279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Waypoints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876" y="2057400"/>
            <a:ext cx="9067800" cy="1767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4191000"/>
            <a:ext cx="23326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Waypoint Type</a:t>
            </a:r>
          </a:p>
          <a:p>
            <a:r>
              <a:rPr lang="en-AU" dirty="0" smtClean="0"/>
              <a:t>16=Navigate to WP</a:t>
            </a:r>
          </a:p>
          <a:p>
            <a:r>
              <a:rPr lang="en-AU" dirty="0" smtClean="0"/>
              <a:t>22=</a:t>
            </a:r>
            <a:r>
              <a:rPr lang="en-AU" dirty="0" err="1" smtClean="0"/>
              <a:t>Autotakeoff</a:t>
            </a:r>
            <a:endParaRPr lang="en-AU" dirty="0" smtClean="0"/>
          </a:p>
          <a:p>
            <a:r>
              <a:rPr lang="en-AU" dirty="0" smtClean="0"/>
              <a:t>177=Do Loop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3886200"/>
            <a:ext cx="15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X,Y,Z </a:t>
            </a:r>
            <a:r>
              <a:rPr lang="en-AU" dirty="0" err="1" smtClean="0"/>
              <a:t>coords</a:t>
            </a:r>
            <a:endParaRPr lang="en-AU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676400" y="3733800"/>
            <a:ext cx="532872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15687" y="3733800"/>
            <a:ext cx="529616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6" idx="0"/>
          </p:cNvCxnSpPr>
          <p:nvPr/>
        </p:nvCxnSpPr>
        <p:spPr>
          <a:xfrm flipH="1" flipV="1">
            <a:off x="7162801" y="3733800"/>
            <a:ext cx="186451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248401" y="3733800"/>
            <a:ext cx="609599" cy="152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73921" y="1134070"/>
            <a:ext cx="2544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Frame</a:t>
            </a:r>
          </a:p>
          <a:p>
            <a:r>
              <a:rPr lang="en-AU" dirty="0" smtClean="0"/>
              <a:t>0 = absolute altitude</a:t>
            </a:r>
          </a:p>
          <a:p>
            <a:r>
              <a:rPr lang="en-AU" dirty="0" smtClean="0"/>
              <a:t>3 = relative altitude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143528" y="1371600"/>
            <a:ext cx="1065744" cy="1219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0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Popular waypoints</a:t>
            </a: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MAV_CMD_NAV_WAYPOINT</a:t>
            </a:r>
            <a:r>
              <a:rPr lang="en-AU" dirty="0" smtClean="0"/>
              <a:t> (</a:t>
            </a:r>
            <a:r>
              <a:rPr lang="en-US" dirty="0"/>
              <a:t>Navigate to the specified </a:t>
            </a:r>
            <a:r>
              <a:rPr lang="en-US" dirty="0" smtClean="0"/>
              <a:t>position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MAV_CMD_NAV_LOITER_TIME</a:t>
            </a:r>
            <a:r>
              <a:rPr lang="en-US" dirty="0"/>
              <a:t> (Loiter at the specified location for a set </a:t>
            </a:r>
            <a:r>
              <a:rPr lang="en-US" dirty="0" smtClean="0"/>
              <a:t>time)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MAV_CMD_NAV_RETURN_TO_LAUNCH</a:t>
            </a:r>
            <a:r>
              <a:rPr lang="en-US" dirty="0"/>
              <a:t> (Return to the home location or the nearest Rally </a:t>
            </a:r>
            <a:r>
              <a:rPr lang="en-US" dirty="0" smtClean="0"/>
              <a:t>Point)</a:t>
            </a:r>
          </a:p>
          <a:p>
            <a:pPr lvl="1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MAV_CMD_DO_JUMP </a:t>
            </a:r>
            <a:r>
              <a:rPr lang="en-US" dirty="0"/>
              <a:t>(Jump to the specified command in the mission list)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Waypoints</a:t>
            </a:r>
          </a:p>
        </p:txBody>
      </p:sp>
    </p:spTree>
    <p:extLst>
      <p:ext uri="{BB962C8B-B14F-4D97-AF65-F5344CB8AC3E}">
        <p14:creationId xmlns:p14="http://schemas.microsoft.com/office/powerpoint/2010/main" val="3312068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MAV_CMD_DO_SET_RELAY</a:t>
            </a:r>
            <a:r>
              <a:rPr lang="en-AU" dirty="0" smtClean="0"/>
              <a:t> (</a:t>
            </a:r>
            <a:r>
              <a:rPr lang="en-US" dirty="0"/>
              <a:t>Set a Relay pin’s voltage high (on) or low (off</a:t>
            </a:r>
            <a:r>
              <a:rPr lang="en-US" dirty="0" smtClean="0"/>
              <a:t>))</a:t>
            </a:r>
          </a:p>
          <a:p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MAV_CMD_DO_SET_SERVO</a:t>
            </a:r>
            <a:r>
              <a:rPr lang="en-AU" dirty="0" smtClean="0"/>
              <a:t> (</a:t>
            </a:r>
            <a:r>
              <a:rPr lang="en-US" dirty="0"/>
              <a:t>Set a given servo pin output to a specific PWM </a:t>
            </a:r>
            <a:r>
              <a:rPr lang="en-US" dirty="0" smtClean="0"/>
              <a:t>value</a:t>
            </a:r>
            <a:r>
              <a:rPr lang="en-AU" dirty="0" smtClean="0"/>
              <a:t>)</a:t>
            </a:r>
          </a:p>
          <a:p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MAV_CMD_CONDITION_DISTANCE</a:t>
            </a:r>
            <a:r>
              <a:rPr lang="en-AU" dirty="0" smtClean="0"/>
              <a:t> (Delay next DO_ command until less than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AU" dirty="0" smtClean="0"/>
              <a:t> metres from next waypoint)</a:t>
            </a:r>
            <a:endParaRPr lang="en-AU" dirty="0"/>
          </a:p>
          <a:p>
            <a:r>
              <a:rPr lang="en-AU" dirty="0" smtClean="0"/>
              <a:t>Plus many more…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Waypoints</a:t>
            </a:r>
          </a:p>
        </p:txBody>
      </p:sp>
    </p:spTree>
    <p:extLst>
      <p:ext uri="{BB962C8B-B14F-4D97-AF65-F5344CB8AC3E}">
        <p14:creationId xmlns:p14="http://schemas.microsoft.com/office/powerpoint/2010/main" val="2014801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Many flight modes that give different mixes of user and computer controlled output</a:t>
            </a: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MANUAL</a:t>
            </a:r>
            <a:r>
              <a:rPr lang="en-AU" dirty="0" smtClean="0"/>
              <a:t> Complete manual control</a:t>
            </a:r>
          </a:p>
          <a:p>
            <a:pPr lvl="1"/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FLY BY WIRE_A (FBWA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AU" dirty="0" smtClean="0"/>
              <a:t>Will hold roll and pitch</a:t>
            </a: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  <a:r>
              <a:rPr lang="en-AU" dirty="0" smtClean="0"/>
              <a:t> Will run the mission stored in memory</a:t>
            </a:r>
          </a:p>
          <a:p>
            <a:pPr lvl="1"/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Return To Launch (RTL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AU" dirty="0" smtClean="0"/>
              <a:t>Will return straight to home point</a:t>
            </a:r>
          </a:p>
          <a:p>
            <a:pPr lvl="1"/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LOITER</a:t>
            </a:r>
            <a:r>
              <a:rPr lang="en-AU" dirty="0" smtClean="0"/>
              <a:t> Circle around current location</a:t>
            </a:r>
          </a:p>
          <a:p>
            <a:pPr lvl="1"/>
            <a:r>
              <a:rPr lang="en-AU" dirty="0" smtClean="0"/>
              <a:t>… plus more modes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smtClean="0"/>
              <a:t>Flight Modes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52025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err="1" smtClean="0"/>
              <a:t>Failsafes</a:t>
            </a:r>
            <a:r>
              <a:rPr lang="en-AU" dirty="0" smtClean="0"/>
              <a:t> are systems that take over control of the UAV if there is a perceived emergency</a:t>
            </a:r>
          </a:p>
          <a:p>
            <a:r>
              <a:rPr lang="en-AU" dirty="0" smtClean="0"/>
              <a:t>User configurable</a:t>
            </a:r>
          </a:p>
          <a:p>
            <a:r>
              <a:rPr lang="en-AU" dirty="0" smtClean="0"/>
              <a:t>Ensure you know which </a:t>
            </a:r>
            <a:r>
              <a:rPr lang="en-AU" dirty="0" err="1" smtClean="0"/>
              <a:t>failsafes</a:t>
            </a:r>
            <a:r>
              <a:rPr lang="en-AU" dirty="0" smtClean="0"/>
              <a:t> are active and:</a:t>
            </a:r>
          </a:p>
          <a:p>
            <a:pPr lvl="1"/>
            <a:r>
              <a:rPr lang="en-AU" dirty="0" smtClean="0"/>
              <a:t>Under what condition they will activate</a:t>
            </a:r>
          </a:p>
          <a:p>
            <a:pPr lvl="1"/>
            <a:r>
              <a:rPr lang="en-AU" dirty="0" err="1" smtClean="0"/>
              <a:t>Ardupilot’s</a:t>
            </a:r>
            <a:r>
              <a:rPr lang="en-AU" dirty="0" smtClean="0"/>
              <a:t> resulting action(s)</a:t>
            </a:r>
          </a:p>
          <a:p>
            <a:pPr lvl="1"/>
            <a:r>
              <a:rPr lang="en-AU" dirty="0" smtClean="0"/>
              <a:t>How to regain control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err="1" smtClean="0"/>
              <a:t>Failsafes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33073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Short Failsafe</a:t>
            </a:r>
          </a:p>
          <a:p>
            <a:pPr lvl="1"/>
            <a:r>
              <a:rPr lang="en-AU" dirty="0" smtClean="0"/>
              <a:t>Default 1.5 sec</a:t>
            </a:r>
          </a:p>
          <a:p>
            <a:pPr lvl="1"/>
            <a:r>
              <a:rPr lang="en-AU" dirty="0" smtClean="0"/>
              <a:t>Choice of either Continue or circle</a:t>
            </a:r>
          </a:p>
          <a:p>
            <a:r>
              <a:rPr lang="en-AU" dirty="0" smtClean="0"/>
              <a:t>Long Failsafe</a:t>
            </a:r>
          </a:p>
          <a:p>
            <a:pPr lvl="1"/>
            <a:r>
              <a:rPr lang="en-AU" dirty="0" smtClean="0"/>
              <a:t>Default 5 sec</a:t>
            </a:r>
          </a:p>
          <a:p>
            <a:pPr lvl="1"/>
            <a:r>
              <a:rPr lang="en-AU" dirty="0" smtClean="0"/>
              <a:t>Choice of either Continue or RTL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err="1"/>
              <a:t>Failsafes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83636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RC Failsafe</a:t>
            </a:r>
          </a:p>
          <a:p>
            <a:pPr lvl="1"/>
            <a:r>
              <a:rPr lang="en-AU" dirty="0" smtClean="0"/>
              <a:t>Activates at loss of signal from RC transmitter</a:t>
            </a:r>
          </a:p>
          <a:p>
            <a:pPr lvl="1"/>
            <a:r>
              <a:rPr lang="en-AU" dirty="0" smtClean="0"/>
              <a:t>Requires RC TX/RX to be set up first, so it can signal Ardupilot on loss of signal</a:t>
            </a:r>
          </a:p>
          <a:p>
            <a:pPr lvl="1"/>
            <a:r>
              <a:rPr lang="en-AU" dirty="0" smtClean="0"/>
              <a:t>Most </a:t>
            </a:r>
            <a:r>
              <a:rPr lang="en-AU" dirty="0" err="1" smtClean="0"/>
              <a:t>recievers</a:t>
            </a:r>
            <a:r>
              <a:rPr lang="en-AU" dirty="0" smtClean="0"/>
              <a:t> have a failsafe mode. Need to set this to output a low throttle value (&lt;950 PWM)</a:t>
            </a:r>
          </a:p>
          <a:p>
            <a:r>
              <a:rPr lang="en-AU" dirty="0" smtClean="0"/>
              <a:t>GCS Failsafe</a:t>
            </a:r>
          </a:p>
          <a:p>
            <a:pPr lvl="1"/>
            <a:r>
              <a:rPr lang="en-AU" dirty="0" smtClean="0"/>
              <a:t>Activates at loss of heartbeat packets from GCS</a:t>
            </a:r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err="1"/>
              <a:t>Failsafes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88937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Open-source</a:t>
            </a:r>
          </a:p>
          <a:p>
            <a:pPr lvl="1"/>
            <a:r>
              <a:rPr lang="en-AU" dirty="0" smtClean="0"/>
              <a:t>Ardupilot</a:t>
            </a:r>
          </a:p>
          <a:p>
            <a:pPr lvl="1"/>
            <a:r>
              <a:rPr lang="en-AU" dirty="0" smtClean="0"/>
              <a:t>PX4</a:t>
            </a:r>
          </a:p>
          <a:p>
            <a:pPr lvl="1"/>
            <a:r>
              <a:rPr lang="en-AU" dirty="0" smtClean="0"/>
              <a:t>Paparazzi</a:t>
            </a:r>
          </a:p>
          <a:p>
            <a:pPr lvl="1"/>
            <a:r>
              <a:rPr lang="en-AU" dirty="0" err="1" smtClean="0"/>
              <a:t>Cleanflight</a:t>
            </a:r>
            <a:endParaRPr lang="en-AU" dirty="0" smtClean="0"/>
          </a:p>
          <a:p>
            <a:pPr lvl="1"/>
            <a:r>
              <a:rPr lang="en-AU" dirty="0" err="1" smtClean="0"/>
              <a:t>KKMulticopter</a:t>
            </a:r>
            <a:endParaRPr lang="en-AU" dirty="0" smtClean="0"/>
          </a:p>
          <a:p>
            <a:pPr lvl="1"/>
            <a:r>
              <a:rPr lang="en-AU" dirty="0" err="1" smtClean="0"/>
              <a:t>MultiWii</a:t>
            </a:r>
            <a:endParaRPr lang="en-AU" dirty="0" smtClean="0"/>
          </a:p>
          <a:p>
            <a:pPr lvl="1"/>
            <a:r>
              <a:rPr lang="en-AU" dirty="0" smtClean="0"/>
              <a:t>Naze32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Popular Flight Controllers</a:t>
            </a:r>
            <a:endParaRPr lang="en-AU" dirty="0"/>
          </a:p>
        </p:txBody>
      </p:sp>
      <p:pic>
        <p:nvPicPr>
          <p:cNvPr id="2051" name="Picture 3" descr="C:\Users\Stephen\Desktop\22469218911_bec8cf7c2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7600" y="1981200"/>
            <a:ext cx="5181600" cy="346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7960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Battery voltage Failsafe</a:t>
            </a:r>
          </a:p>
          <a:p>
            <a:pPr lvl="1"/>
            <a:r>
              <a:rPr lang="en-AU" dirty="0" smtClean="0"/>
              <a:t>Activates when battery reaches low voltage</a:t>
            </a:r>
          </a:p>
          <a:p>
            <a:r>
              <a:rPr lang="en-AU" dirty="0" smtClean="0"/>
              <a:t>Battery remaining Failsafe</a:t>
            </a:r>
          </a:p>
          <a:p>
            <a:pPr lvl="1"/>
            <a:r>
              <a:rPr lang="en-AU" dirty="0" smtClean="0"/>
              <a:t>Activates when remaining battery charge (</a:t>
            </a:r>
            <a:r>
              <a:rPr lang="en-AU" dirty="0" err="1" smtClean="0"/>
              <a:t>mAh</a:t>
            </a:r>
            <a:r>
              <a:rPr lang="en-AU" dirty="0" smtClean="0"/>
              <a:t>) is reached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err="1"/>
              <a:t>Failsafes</a:t>
            </a:r>
            <a:endParaRPr lang="en-AU" dirty="0"/>
          </a:p>
        </p:txBody>
      </p:sp>
      <p:pic>
        <p:nvPicPr>
          <p:cNvPr id="3074" name="Picture 2" descr="C:\Users\Stephen\Desktop\16818045271_eac74bcc39_z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6800" y="3204842"/>
            <a:ext cx="3790099" cy="342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857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GPS</a:t>
            </a:r>
          </a:p>
          <a:p>
            <a:pPr lvl="1"/>
            <a:r>
              <a:rPr lang="en-AU" dirty="0" smtClean="0"/>
              <a:t>There is not a GPS failsafe</a:t>
            </a:r>
            <a:r>
              <a:rPr lang="en-AU" dirty="0"/>
              <a:t> </a:t>
            </a:r>
            <a:r>
              <a:rPr lang="en-AU" dirty="0" smtClean="0"/>
              <a:t>in </a:t>
            </a:r>
            <a:r>
              <a:rPr lang="en-AU" dirty="0" err="1" smtClean="0"/>
              <a:t>Arduplane</a:t>
            </a:r>
            <a:endParaRPr lang="en-AU" dirty="0" smtClean="0"/>
          </a:p>
          <a:p>
            <a:pPr lvl="1"/>
            <a:r>
              <a:rPr lang="en-AU" dirty="0" smtClean="0"/>
              <a:t>Plane will warn the user and attempt to dead-reckon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err="1"/>
              <a:t>Failsafes</a:t>
            </a:r>
            <a:endParaRPr lang="en-AU" dirty="0"/>
          </a:p>
        </p:txBody>
      </p:sp>
      <p:pic>
        <p:nvPicPr>
          <p:cNvPr id="3074" name="Picture 2" descr="Image result for gp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2743200"/>
            <a:ext cx="32004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4549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Geofence</a:t>
            </a:r>
          </a:p>
          <a:p>
            <a:pPr lvl="1"/>
            <a:r>
              <a:rPr lang="en-AU" dirty="0" smtClean="0"/>
              <a:t>A set of points that define a closed polygon around the UAV</a:t>
            </a:r>
          </a:p>
          <a:p>
            <a:pPr lvl="1"/>
            <a:r>
              <a:rPr lang="en-AU" dirty="0" smtClean="0"/>
              <a:t>Can have altitude limits</a:t>
            </a:r>
          </a:p>
          <a:p>
            <a:pPr lvl="1"/>
            <a:r>
              <a:rPr lang="en-AU" dirty="0" smtClean="0"/>
              <a:t>Ardupilot Response can be:</a:t>
            </a:r>
          </a:p>
          <a:p>
            <a:pPr lvl="2"/>
            <a:r>
              <a:rPr lang="en-AU" dirty="0" smtClean="0"/>
              <a:t>Ignore</a:t>
            </a:r>
          </a:p>
          <a:p>
            <a:pPr lvl="2"/>
            <a:r>
              <a:rPr lang="en-AU" dirty="0" smtClean="0"/>
              <a:t>Report</a:t>
            </a:r>
          </a:p>
          <a:p>
            <a:pPr lvl="2"/>
            <a:r>
              <a:rPr lang="en-AU" dirty="0" smtClean="0"/>
              <a:t>Take over control and return</a:t>
            </a:r>
          </a:p>
          <a:p>
            <a:pPr lvl="1"/>
            <a:r>
              <a:rPr lang="en-AU" dirty="0" smtClean="0"/>
              <a:t>Disable for takeoff and landing!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err="1"/>
              <a:t>Failsafes</a:t>
            </a:r>
            <a:endParaRPr lang="en-AU" dirty="0"/>
          </a:p>
        </p:txBody>
      </p:sp>
      <p:pic>
        <p:nvPicPr>
          <p:cNvPr id="4098" name="Picture 2" descr="../_images/geofence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3180661" cy="390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267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There is an Advanced Failsafe System (AFS)</a:t>
            </a:r>
          </a:p>
          <a:p>
            <a:pPr lvl="1"/>
            <a:r>
              <a:rPr lang="en-AU" dirty="0" smtClean="0"/>
              <a:t>Designed to comply to the rules of the UAV Challenge</a:t>
            </a:r>
          </a:p>
          <a:p>
            <a:pPr lvl="1"/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err="1"/>
              <a:t>Failsafes</a:t>
            </a:r>
            <a:endParaRPr lang="en-AU" dirty="0"/>
          </a:p>
        </p:txBody>
      </p:sp>
      <p:pic>
        <p:nvPicPr>
          <p:cNvPr id="4098" name="Picture 2" descr="C:\Users\Stephen\Desktop\15157838761_fe7c70122b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2895600"/>
            <a:ext cx="5243512" cy="350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1796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83124" y="3505200"/>
            <a:ext cx="7848600" cy="2438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ounded Rectangle 3"/>
          <p:cNvSpPr/>
          <p:nvPr/>
        </p:nvSpPr>
        <p:spPr>
          <a:xfrm>
            <a:off x="457200" y="1447800"/>
            <a:ext cx="7848600" cy="2057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Run </a:t>
            </a:r>
            <a:r>
              <a:rPr lang="en-AU" dirty="0" err="1"/>
              <a:t>sim_vehicle</a:t>
            </a:r>
            <a:r>
              <a:rPr lang="en-AU" dirty="0"/>
              <a:t> for a plane at CMAC, with default parameters, console and map</a:t>
            </a:r>
          </a:p>
          <a:p>
            <a:pPr lvl="1"/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cd ./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ArduPlane</a:t>
            </a:r>
            <a:endParaRPr lang="en-AU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../Tools/autotest/sim_vehicle.py -w --console --map</a:t>
            </a:r>
          </a:p>
          <a:p>
            <a:r>
              <a:rPr lang="en-AU" dirty="0"/>
              <a:t>Load a </a:t>
            </a:r>
            <a:r>
              <a:rPr lang="en-AU" dirty="0" smtClean="0"/>
              <a:t>mission</a:t>
            </a:r>
            <a:endParaRPr lang="en-AU" dirty="0"/>
          </a:p>
          <a:p>
            <a:pPr lvl="1"/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wp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 load ../Tools/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autotest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AU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ArduPlane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-Missions/CMAC-toff-loop.txt</a:t>
            </a:r>
          </a:p>
          <a:p>
            <a:r>
              <a:rPr lang="en-AU" dirty="0"/>
              <a:t>Run the mission in AUTO mode</a:t>
            </a:r>
          </a:p>
          <a:p>
            <a:pPr lvl="1"/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arm throttle</a:t>
            </a:r>
          </a:p>
          <a:p>
            <a:pPr lvl="1"/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auto</a:t>
            </a:r>
          </a:p>
          <a:p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Practical Session </a:t>
            </a:r>
            <a:r>
              <a:rPr lang="en-AU" dirty="0" smtClean="0"/>
              <a:t>2 </a:t>
            </a:r>
            <a:r>
              <a:rPr lang="en-AU" dirty="0"/>
              <a:t>(20min)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7543800" y="1403866"/>
            <a:ext cx="990600" cy="1339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19041" y="1034534"/>
            <a:ext cx="3312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Type this in Cygwin console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5222275" y="6096000"/>
            <a:ext cx="3632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Type this in MAVProxy console</a:t>
            </a:r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934200" y="4495800"/>
            <a:ext cx="17526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4800600" y="5448300"/>
            <a:ext cx="1371600" cy="647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32924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Each airframe has different responses to movements in it’s flight control surfaces</a:t>
            </a:r>
          </a:p>
          <a:p>
            <a:r>
              <a:rPr lang="en-AU" dirty="0" smtClean="0"/>
              <a:t>Ardupilot needs to take account of these responses for precise control</a:t>
            </a:r>
          </a:p>
          <a:p>
            <a:r>
              <a:rPr lang="en-AU" dirty="0" smtClean="0"/>
              <a:t>3 Controllers that require tuning</a:t>
            </a:r>
          </a:p>
          <a:p>
            <a:pPr lvl="1"/>
            <a:r>
              <a:rPr lang="en-AU" dirty="0" smtClean="0"/>
              <a:t>PID (roll, pitch and yaw)</a:t>
            </a:r>
          </a:p>
          <a:p>
            <a:pPr lvl="1"/>
            <a:r>
              <a:rPr lang="en-AU" dirty="0" smtClean="0"/>
              <a:t>L1 (horizontal navigation)</a:t>
            </a:r>
          </a:p>
          <a:p>
            <a:pPr lvl="1"/>
            <a:r>
              <a:rPr lang="en-AU" dirty="0" smtClean="0"/>
              <a:t>TECS (height controller)</a:t>
            </a:r>
          </a:p>
          <a:p>
            <a:r>
              <a:rPr lang="en-AU" dirty="0" smtClean="0"/>
              <a:t>PID is the most important</a:t>
            </a:r>
          </a:p>
          <a:p>
            <a:pPr lvl="1"/>
            <a:r>
              <a:rPr lang="en-AU" dirty="0" smtClean="0"/>
              <a:t>L1 and TECS defaults will cover most circumstances</a:t>
            </a:r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</a:t>
            </a:r>
            <a:r>
              <a:rPr lang="en-AU" dirty="0" smtClean="0"/>
              <a:t>Tuning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82743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PID Controllers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Tuning</a:t>
            </a:r>
          </a:p>
        </p:txBody>
      </p:sp>
      <p:pic>
        <p:nvPicPr>
          <p:cNvPr id="6146" name="Picture 2" descr="https://upload.wikimedia.org/wikipedia/commons/thumb/4/43/PID_en.svg/400px-PID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815662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0596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Tuning</a:t>
            </a:r>
          </a:p>
        </p:txBody>
      </p:sp>
      <p:pic>
        <p:nvPicPr>
          <p:cNvPr id="5122" name="Picture 2" descr="https://upload.wikimedia.org/wikipedia/commons/thumb/a/a3/PID_varyingP.jpg/320px-PID_varying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30480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thumb/c/c0/Change_with_Ki.png/320px-Change_with_K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091" y="1341356"/>
            <a:ext cx="3048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upload.wikimedia.org/wikipedia/commons/thumb/c/c7/Change_with_Kd.png/320px-Change_with_K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3048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55906" y="388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3886200"/>
            <a:ext cx="250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I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6296026"/>
            <a:ext cx="3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50385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PID tuning can be done manually or via </a:t>
            </a:r>
            <a:r>
              <a:rPr lang="en-AU" dirty="0" err="1" smtClean="0"/>
              <a:t>autotune</a:t>
            </a:r>
            <a:endParaRPr lang="en-AU" dirty="0" smtClean="0"/>
          </a:p>
          <a:p>
            <a:pPr lvl="1"/>
            <a:r>
              <a:rPr lang="en-AU" dirty="0" smtClean="0"/>
              <a:t>Manual: One person flies the UAV whilst the GCS operator monitors the roll/pitch response and changes the PID values</a:t>
            </a:r>
          </a:p>
          <a:p>
            <a:pPr lvl="1"/>
            <a:r>
              <a:rPr lang="en-AU" dirty="0" err="1" smtClean="0"/>
              <a:t>Autotune</a:t>
            </a:r>
            <a:r>
              <a:rPr lang="en-AU" dirty="0" smtClean="0"/>
              <a:t>: As above, but Ardupilot automatically measures the roll/pitch </a:t>
            </a:r>
            <a:r>
              <a:rPr lang="en-AU" dirty="0" err="1" smtClean="0"/>
              <a:t>reponse</a:t>
            </a:r>
            <a:r>
              <a:rPr lang="en-AU" dirty="0" smtClean="0"/>
              <a:t> and changes the PID values.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Tuning</a:t>
            </a:r>
          </a:p>
        </p:txBody>
      </p:sp>
    </p:spTree>
    <p:extLst>
      <p:ext uri="{BB962C8B-B14F-4D97-AF65-F5344CB8AC3E}">
        <p14:creationId xmlns:p14="http://schemas.microsoft.com/office/powerpoint/2010/main" val="2414600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Total Energy Control System (TECS)</a:t>
            </a:r>
          </a:p>
          <a:p>
            <a:pPr lvl="1"/>
            <a:r>
              <a:rPr lang="en-US" dirty="0" smtClean="0"/>
              <a:t>Coordinates </a:t>
            </a:r>
            <a:r>
              <a:rPr lang="en-US" dirty="0"/>
              <a:t>throttle and pitch angle demands to control the aircraft’s height and </a:t>
            </a:r>
            <a:r>
              <a:rPr lang="en-US" dirty="0" smtClean="0"/>
              <a:t>airspeed</a:t>
            </a:r>
          </a:p>
          <a:p>
            <a:pPr lvl="1"/>
            <a:r>
              <a:rPr lang="en-US" dirty="0" smtClean="0"/>
              <a:t>Trading off demanded speed and demanded climb rate</a:t>
            </a:r>
          </a:p>
          <a:p>
            <a:pPr lvl="1"/>
            <a:r>
              <a:rPr lang="en-US" dirty="0" smtClean="0"/>
              <a:t>Complex tuning method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Tuning</a:t>
            </a:r>
          </a:p>
        </p:txBody>
      </p:sp>
    </p:spTree>
    <p:extLst>
      <p:ext uri="{BB962C8B-B14F-4D97-AF65-F5344CB8AC3E}">
        <p14:creationId xmlns:p14="http://schemas.microsoft.com/office/powerpoint/2010/main" val="206370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Also known as</a:t>
            </a:r>
          </a:p>
          <a:p>
            <a:pPr lvl="1"/>
            <a:r>
              <a:rPr lang="en-AU" dirty="0" err="1" smtClean="0"/>
              <a:t>Arducopter</a:t>
            </a:r>
            <a:r>
              <a:rPr lang="en-AU" dirty="0" smtClean="0"/>
              <a:t>/</a:t>
            </a:r>
            <a:r>
              <a:rPr lang="en-AU" dirty="0" err="1" smtClean="0"/>
              <a:t>Arduplane</a:t>
            </a:r>
            <a:r>
              <a:rPr lang="en-AU" dirty="0" smtClean="0"/>
              <a:t>/</a:t>
            </a:r>
            <a:r>
              <a:rPr lang="en-AU" dirty="0" err="1" smtClean="0"/>
              <a:t>Ardurover</a:t>
            </a:r>
            <a:endParaRPr lang="en-AU" dirty="0" smtClean="0"/>
          </a:p>
          <a:p>
            <a:pPr lvl="1"/>
            <a:r>
              <a:rPr lang="en-AU" dirty="0" smtClean="0"/>
              <a:t>APM</a:t>
            </a:r>
          </a:p>
          <a:p>
            <a:r>
              <a:rPr lang="en-AU" dirty="0" smtClean="0"/>
              <a:t>Capable of controlling many different types of vehicles</a:t>
            </a:r>
          </a:p>
          <a:p>
            <a:pPr lvl="1"/>
            <a:r>
              <a:rPr lang="en-AU" dirty="0" smtClean="0"/>
              <a:t>Planes, </a:t>
            </a:r>
            <a:r>
              <a:rPr lang="en-AU" dirty="0" err="1" smtClean="0"/>
              <a:t>Multicopters</a:t>
            </a:r>
            <a:r>
              <a:rPr lang="en-AU" dirty="0" smtClean="0"/>
              <a:t>, Helicopters, Rovers, Boats, Submarines</a:t>
            </a:r>
          </a:p>
          <a:p>
            <a:r>
              <a:rPr lang="en-AU" dirty="0" smtClean="0"/>
              <a:t>Waypoint-based navigation</a:t>
            </a:r>
          </a:p>
          <a:p>
            <a:r>
              <a:rPr lang="en-AU" dirty="0" smtClean="0"/>
              <a:t>Advanced failsafe system</a:t>
            </a:r>
          </a:p>
          <a:p>
            <a:r>
              <a:rPr lang="en-AU" dirty="0" smtClean="0"/>
              <a:t>Highly configurable via (many!) parameters</a:t>
            </a:r>
          </a:p>
          <a:p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APM History - </a:t>
            </a:r>
            <a:r>
              <a:rPr lang="en-AU" dirty="0" smtClean="0"/>
              <a:t>Ardupilot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07732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L1 controller</a:t>
            </a:r>
          </a:p>
          <a:p>
            <a:pPr lvl="1"/>
            <a:r>
              <a:rPr lang="en-US" dirty="0" smtClean="0"/>
              <a:t>Controls </a:t>
            </a:r>
            <a:r>
              <a:rPr lang="en-US" dirty="0"/>
              <a:t>horizontal turns both for waypoints and loiter</a:t>
            </a:r>
            <a:endParaRPr lang="en-US" dirty="0" smtClean="0"/>
          </a:p>
          <a:p>
            <a:pPr lvl="1"/>
            <a:r>
              <a:rPr lang="en-US" dirty="0" smtClean="0"/>
              <a:t>Tuning </a:t>
            </a:r>
            <a:r>
              <a:rPr lang="en-US" dirty="0"/>
              <a:t>the navigation controller usually involves adjusting one key parameter, called </a:t>
            </a:r>
            <a:r>
              <a:rPr lang="en-US" dirty="0" smtClean="0"/>
              <a:t>NAVL1_PERIOD</a:t>
            </a:r>
          </a:p>
          <a:p>
            <a:pPr lvl="1"/>
            <a:r>
              <a:rPr lang="en-US" dirty="0" smtClean="0"/>
              <a:t>Small value = sharp turns</a:t>
            </a:r>
          </a:p>
          <a:p>
            <a:pPr lvl="1"/>
            <a:r>
              <a:rPr lang="en-US" dirty="0" smtClean="0"/>
              <a:t>Large value = gentle turns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Ardupilot - Tuning</a:t>
            </a:r>
          </a:p>
        </p:txBody>
      </p:sp>
    </p:spTree>
    <p:extLst>
      <p:ext uri="{BB962C8B-B14F-4D97-AF65-F5344CB8AC3E}">
        <p14:creationId xmlns:p14="http://schemas.microsoft.com/office/powerpoint/2010/main" val="8180887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Extended </a:t>
            </a:r>
            <a:r>
              <a:rPr lang="en-AU" dirty="0" err="1" smtClean="0"/>
              <a:t>Kalman</a:t>
            </a:r>
            <a:r>
              <a:rPr lang="en-AU" dirty="0" smtClean="0"/>
              <a:t> Filter</a:t>
            </a:r>
          </a:p>
          <a:p>
            <a:pPr lvl="1"/>
            <a:r>
              <a:rPr lang="en-US" dirty="0" smtClean="0"/>
              <a:t>Algorithm </a:t>
            </a:r>
            <a:r>
              <a:rPr lang="en-US" dirty="0"/>
              <a:t>to estimate vehicle position, velocity and angular </a:t>
            </a:r>
            <a:r>
              <a:rPr lang="en-US" dirty="0" smtClean="0"/>
              <a:t>orientation</a:t>
            </a:r>
          </a:p>
          <a:p>
            <a:pPr lvl="1"/>
            <a:r>
              <a:rPr lang="en-US" dirty="0" smtClean="0"/>
              <a:t>Take in measurements from all sensors (except rangefinder and pitot)</a:t>
            </a:r>
          </a:p>
          <a:p>
            <a:pPr lvl="1"/>
            <a:r>
              <a:rPr lang="en-US" dirty="0" smtClean="0"/>
              <a:t>“Fuses” the readings from the sensors together for an accurate solution</a:t>
            </a:r>
          </a:p>
          <a:p>
            <a:pPr lvl="1"/>
            <a:r>
              <a:rPr lang="en-US" dirty="0" smtClean="0"/>
              <a:t>Can reject readings with large errors</a:t>
            </a:r>
          </a:p>
          <a:p>
            <a:pPr lvl="2"/>
            <a:r>
              <a:rPr lang="en-US" dirty="0" smtClean="0"/>
              <a:t>Single sensor failure can be handled </a:t>
            </a:r>
          </a:p>
          <a:p>
            <a:pPr lvl="1"/>
            <a:r>
              <a:rPr lang="en-US" dirty="0" smtClean="0"/>
              <a:t>Does require a powerful CPU (&gt;Arduino)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Ardupilot - EKF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67340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Start up </a:t>
            </a:r>
            <a:r>
              <a:rPr lang="en-AU" dirty="0" err="1" smtClean="0"/>
              <a:t>Arduplane</a:t>
            </a:r>
            <a:r>
              <a:rPr lang="en-AU" dirty="0" smtClean="0"/>
              <a:t> SITL</a:t>
            </a:r>
          </a:p>
          <a:p>
            <a:r>
              <a:rPr lang="en-AU" dirty="0" smtClean="0"/>
              <a:t>Load and run the same mission as last time</a:t>
            </a:r>
          </a:p>
          <a:p>
            <a:r>
              <a:rPr lang="en-AU" dirty="0" smtClean="0"/>
              <a:t>Vary the L1 </a:t>
            </a:r>
            <a:r>
              <a:rPr lang="en-AU" dirty="0" smtClean="0"/>
              <a:t>controller in the MAVProxy console</a:t>
            </a:r>
            <a:endParaRPr lang="en-AU" dirty="0" smtClean="0"/>
          </a:p>
          <a:p>
            <a:pPr lvl="1"/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NAVL1_PERIOD n</a:t>
            </a:r>
          </a:p>
          <a:p>
            <a:pPr lvl="1"/>
            <a:r>
              <a:rPr lang="en-AU" dirty="0" smtClean="0"/>
              <a:t>Where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AU" dirty="0" smtClean="0"/>
              <a:t> is between 5 and 40 (default 20)</a:t>
            </a:r>
          </a:p>
          <a:p>
            <a:pPr lvl="1"/>
            <a:r>
              <a:rPr lang="en-AU" dirty="0" smtClean="0"/>
              <a:t>Watch the effect on the turns</a:t>
            </a:r>
          </a:p>
          <a:p>
            <a:r>
              <a:rPr lang="en-AU" dirty="0" smtClean="0"/>
              <a:t>Vary the roll and pitch PID </a:t>
            </a:r>
            <a:r>
              <a:rPr lang="en-AU" dirty="0"/>
              <a:t>controllers in the MAVProxy console</a:t>
            </a:r>
          </a:p>
          <a:p>
            <a:pPr lvl="1"/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RLL2SRV_P n</a:t>
            </a:r>
          </a:p>
          <a:p>
            <a:pPr lvl="1"/>
            <a:r>
              <a:rPr lang="en-AU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param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set </a:t>
            </a:r>
            <a:r>
              <a:rPr lang="en-AU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PTCH2SRV_P n</a:t>
            </a:r>
          </a:p>
          <a:p>
            <a:pPr lvl="1"/>
            <a:r>
              <a:rPr lang="en-AU" dirty="0"/>
              <a:t>Where </a:t>
            </a:r>
            <a:r>
              <a:rPr lang="en-AU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AU" dirty="0"/>
              <a:t> is between </a:t>
            </a:r>
            <a:r>
              <a:rPr lang="en-AU" dirty="0" smtClean="0"/>
              <a:t>0.1 </a:t>
            </a:r>
            <a:r>
              <a:rPr lang="en-AU" dirty="0"/>
              <a:t>and </a:t>
            </a:r>
            <a:r>
              <a:rPr lang="en-AU" dirty="0" smtClean="0"/>
              <a:t>4 </a:t>
            </a:r>
            <a:r>
              <a:rPr lang="en-AU" dirty="0"/>
              <a:t>(default </a:t>
            </a:r>
            <a:r>
              <a:rPr lang="en-AU" dirty="0" smtClean="0"/>
              <a:t>2.5)</a:t>
            </a:r>
            <a:endParaRPr lang="en-AU" dirty="0"/>
          </a:p>
          <a:p>
            <a:pPr lvl="1"/>
            <a:r>
              <a:rPr lang="en-AU" dirty="0" smtClean="0"/>
              <a:t>Watch </a:t>
            </a:r>
            <a:r>
              <a:rPr lang="en-AU" dirty="0"/>
              <a:t>the effect on the turns</a:t>
            </a:r>
          </a:p>
          <a:p>
            <a:pPr lvl="1"/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Practical Session </a:t>
            </a:r>
            <a:r>
              <a:rPr lang="en-AU" dirty="0" smtClean="0"/>
              <a:t>3 </a:t>
            </a:r>
            <a:r>
              <a:rPr lang="en-AU" dirty="0"/>
              <a:t>(20min)</a:t>
            </a:r>
          </a:p>
        </p:txBody>
      </p:sp>
    </p:spTree>
    <p:extLst>
      <p:ext uri="{BB962C8B-B14F-4D97-AF65-F5344CB8AC3E}">
        <p14:creationId xmlns:p14="http://schemas.microsoft.com/office/powerpoint/2010/main" val="38541018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Ardupilot History</a:t>
            </a:r>
          </a:p>
          <a:p>
            <a:r>
              <a:rPr lang="en-AU" dirty="0" smtClean="0"/>
              <a:t>Ardupilot Architecture</a:t>
            </a:r>
          </a:p>
          <a:p>
            <a:pPr lvl="1"/>
            <a:r>
              <a:rPr lang="en-AU" dirty="0" smtClean="0"/>
              <a:t>Sensors</a:t>
            </a:r>
          </a:p>
          <a:p>
            <a:pPr lvl="1"/>
            <a:r>
              <a:rPr lang="en-AU" dirty="0" smtClean="0"/>
              <a:t>Libraries</a:t>
            </a:r>
          </a:p>
          <a:p>
            <a:r>
              <a:rPr lang="en-AU" dirty="0" smtClean="0"/>
              <a:t>Compiling and SITL</a:t>
            </a:r>
          </a:p>
          <a:p>
            <a:r>
              <a:rPr lang="en-AU" dirty="0" smtClean="0"/>
              <a:t>Controller tuning</a:t>
            </a:r>
          </a:p>
          <a:p>
            <a:r>
              <a:rPr lang="en-AU" dirty="0" smtClean="0"/>
              <a:t>Useful links</a:t>
            </a:r>
          </a:p>
          <a:p>
            <a:pPr lvl="1"/>
            <a:r>
              <a:rPr lang="en-AU" dirty="0">
                <a:hlinkClick r:id="rId2"/>
              </a:rPr>
              <a:t>http://</a:t>
            </a:r>
            <a:r>
              <a:rPr lang="en-AU" dirty="0" smtClean="0">
                <a:hlinkClick r:id="rId2"/>
              </a:rPr>
              <a:t>ardupilot.org/plane/index.html</a:t>
            </a:r>
            <a:endParaRPr lang="en-AU" dirty="0" smtClean="0"/>
          </a:p>
          <a:p>
            <a:pPr lvl="1"/>
            <a:r>
              <a:rPr lang="en-AU" dirty="0">
                <a:hlinkClick r:id="rId3"/>
              </a:rPr>
              <a:t>http://</a:t>
            </a:r>
            <a:r>
              <a:rPr lang="en-AU" dirty="0" smtClean="0">
                <a:hlinkClick r:id="rId3"/>
              </a:rPr>
              <a:t>ardupilot.org/dev/index.html</a:t>
            </a:r>
            <a:endParaRPr lang="en-AU" dirty="0" smtClean="0"/>
          </a:p>
          <a:p>
            <a:pPr lvl="1"/>
            <a:r>
              <a:rPr lang="en-AU" dirty="0">
                <a:hlinkClick r:id="rId4"/>
              </a:rPr>
              <a:t>http://discuss.ardupilot.org</a:t>
            </a:r>
            <a:r>
              <a:rPr lang="en-AU" dirty="0" smtClean="0">
                <a:hlinkClick r:id="rId4"/>
              </a:rPr>
              <a:t>/</a:t>
            </a:r>
            <a:endParaRPr lang="en-AU" dirty="0" smtClean="0"/>
          </a:p>
          <a:p>
            <a:pPr lvl="1"/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End!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24381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Started in 2009 by Jordi </a:t>
            </a:r>
            <a:r>
              <a:rPr lang="en-AU" dirty="0" smtClean="0"/>
              <a:t>Munoz, Doug </a:t>
            </a:r>
            <a:r>
              <a:rPr lang="en-AU" dirty="0" err="1" smtClean="0"/>
              <a:t>Weibel</a:t>
            </a:r>
            <a:r>
              <a:rPr lang="en-AU" dirty="0" smtClean="0"/>
              <a:t>, and Jose Julio</a:t>
            </a:r>
          </a:p>
          <a:p>
            <a:r>
              <a:rPr lang="en-AU" dirty="0" smtClean="0"/>
              <a:t>Designed to run on an Arduino board</a:t>
            </a:r>
          </a:p>
          <a:p>
            <a:r>
              <a:rPr lang="en-AU" dirty="0"/>
              <a:t>Jordi </a:t>
            </a:r>
            <a:r>
              <a:rPr lang="en-AU" dirty="0" smtClean="0"/>
              <a:t>Munoz and Chris Anderson went on to found 3D Robotics</a:t>
            </a:r>
          </a:p>
          <a:p>
            <a:r>
              <a:rPr lang="en-AU" dirty="0" smtClean="0"/>
              <a:t>Open source (GPL V3) project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APM History - </a:t>
            </a:r>
            <a:r>
              <a:rPr lang="en-AU" dirty="0" smtClean="0"/>
              <a:t>Ardupilot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895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APM History - Hardware</a:t>
            </a:r>
            <a:endParaRPr lang="en-AU" dirty="0"/>
          </a:p>
        </p:txBody>
      </p:sp>
      <p:pic>
        <p:nvPicPr>
          <p:cNvPr id="1026" name="Picture 2" descr="../_images/APM-histo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6288136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Image result for pixhawk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2" name="Picture 4" descr="http://store.jdrones.com/v/vspfiles/photos/pixhawkv2-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565" y="1460712"/>
            <a:ext cx="227457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705600" y="3814598"/>
            <a:ext cx="2502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Pixhawk 2(.1) (2016)</a:t>
            </a:r>
            <a:endParaRPr lang="en-AU" dirty="0"/>
          </a:p>
        </p:txBody>
      </p:sp>
      <p:sp>
        <p:nvSpPr>
          <p:cNvPr id="8" name="Left-Right Arrow 7"/>
          <p:cNvSpPr/>
          <p:nvPr/>
        </p:nvSpPr>
        <p:spPr>
          <a:xfrm>
            <a:off x="5334000" y="4267200"/>
            <a:ext cx="3613504" cy="381000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Left-Right Arrow 8"/>
          <p:cNvSpPr/>
          <p:nvPr/>
        </p:nvSpPr>
        <p:spPr>
          <a:xfrm>
            <a:off x="533400" y="4267200"/>
            <a:ext cx="4756504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2372882" y="4692134"/>
            <a:ext cx="1077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Arduino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6601982" y="4660711"/>
            <a:ext cx="688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ARM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1183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Was previously funded by 3D Robotics</a:t>
            </a:r>
          </a:p>
          <a:p>
            <a:pPr lvl="1"/>
            <a:r>
              <a:rPr lang="en-AU" dirty="0" smtClean="0"/>
              <a:t>3DR heavily used the Ardupilot software in their UAV’s</a:t>
            </a:r>
          </a:p>
          <a:p>
            <a:pPr lvl="1"/>
            <a:r>
              <a:rPr lang="en-AU" dirty="0" smtClean="0"/>
              <a:t>Also sold many DIY parts</a:t>
            </a:r>
          </a:p>
          <a:p>
            <a:r>
              <a:rPr lang="en-AU" dirty="0" smtClean="0"/>
              <a:t>Was part of the </a:t>
            </a:r>
            <a:r>
              <a:rPr lang="en-AU" dirty="0" err="1" smtClean="0"/>
              <a:t>Dronecode</a:t>
            </a:r>
            <a:r>
              <a:rPr lang="en-AU" dirty="0" smtClean="0"/>
              <a:t> foundation</a:t>
            </a:r>
          </a:p>
          <a:p>
            <a:r>
              <a:rPr lang="en-AU" dirty="0" smtClean="0"/>
              <a:t>In early 2016, moved to </a:t>
            </a:r>
            <a:r>
              <a:rPr lang="en-US" dirty="0" smtClean="0"/>
              <a:t>the </a:t>
            </a:r>
            <a:r>
              <a:rPr lang="en-US" dirty="0"/>
              <a:t>ardupilot.org non profit </a:t>
            </a:r>
            <a:r>
              <a:rPr lang="en-US" dirty="0" err="1"/>
              <a:t>organisation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APM Basics </a:t>
            </a:r>
            <a:r>
              <a:rPr lang="en-AU" dirty="0" smtClean="0"/>
              <a:t>- Ardupilot Organisation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669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All information if based on the current </a:t>
            </a:r>
            <a:r>
              <a:rPr lang="en-AU" dirty="0" err="1" smtClean="0"/>
              <a:t>Arduplane</a:t>
            </a:r>
            <a:r>
              <a:rPr lang="en-AU" dirty="0" smtClean="0"/>
              <a:t> release (3.5.2)</a:t>
            </a:r>
          </a:p>
          <a:p>
            <a:r>
              <a:rPr lang="en-AU" dirty="0" smtClean="0"/>
              <a:t>Some settings/parameters may be different for </a:t>
            </a:r>
            <a:r>
              <a:rPr lang="en-AU" dirty="0" err="1" smtClean="0"/>
              <a:t>Arducopter</a:t>
            </a:r>
            <a:r>
              <a:rPr lang="en-AU" dirty="0" smtClean="0"/>
              <a:t>/rover</a:t>
            </a:r>
          </a:p>
          <a:p>
            <a:r>
              <a:rPr lang="en-AU" dirty="0" smtClean="0"/>
              <a:t>Some settings/parameters may change in future releases of </a:t>
            </a:r>
            <a:r>
              <a:rPr lang="en-AU" dirty="0" err="1" smtClean="0"/>
              <a:t>Arduplane</a:t>
            </a:r>
            <a:endParaRPr lang="en-A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Before we go any further…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6057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336</TotalTime>
  <Words>2039</Words>
  <Application>Microsoft Office PowerPoint</Application>
  <PresentationFormat>On-screen Show (4:3)</PresentationFormat>
  <Paragraphs>385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Concourse</vt:lpstr>
      <vt:lpstr>CanberraUAV Workshop Flight Controllers</vt:lpstr>
      <vt:lpstr>Flight Controllers</vt:lpstr>
      <vt:lpstr>Flight Controllers</vt:lpstr>
      <vt:lpstr>Popular Flight Controllers</vt:lpstr>
      <vt:lpstr>APM History - Ardupilot</vt:lpstr>
      <vt:lpstr>APM History - Ardupilot</vt:lpstr>
      <vt:lpstr>APM History - Hardware</vt:lpstr>
      <vt:lpstr>APM Basics - Ardupilot Organisation</vt:lpstr>
      <vt:lpstr>Before we go any further…</vt:lpstr>
      <vt:lpstr>APM Basics - Maintainers</vt:lpstr>
      <vt:lpstr>Ardupilot - HW vs SW</vt:lpstr>
      <vt:lpstr>Ardupilot - HW vs SW</vt:lpstr>
      <vt:lpstr>Ardupilot - Architecture</vt:lpstr>
      <vt:lpstr>Ardupilot - Architecture</vt:lpstr>
      <vt:lpstr>Ardupilot - Architecture</vt:lpstr>
      <vt:lpstr>Ardupilot - Architecture</vt:lpstr>
      <vt:lpstr>Ardupilot - Sensors</vt:lpstr>
      <vt:lpstr>Ardupilot - Sensors</vt:lpstr>
      <vt:lpstr>Ardupilot - Sensors</vt:lpstr>
      <vt:lpstr>Ardupilot - Preflight Checks</vt:lpstr>
      <vt:lpstr>Ardupilot - Compiling</vt:lpstr>
      <vt:lpstr>Ardupilot - Compiling</vt:lpstr>
      <vt:lpstr>Ardupilot - Compiling</vt:lpstr>
      <vt:lpstr>Ardupilot - Uploading</vt:lpstr>
      <vt:lpstr>Ardupilot - SITL</vt:lpstr>
      <vt:lpstr>Ardupilot - SITL</vt:lpstr>
      <vt:lpstr>Ardupilot - SITL</vt:lpstr>
      <vt:lpstr>Ardupilot - SITL</vt:lpstr>
      <vt:lpstr>Practical Session 1 (20min)</vt:lpstr>
      <vt:lpstr>Ardupilot - Mission</vt:lpstr>
      <vt:lpstr>Ardupilot - Waypoints</vt:lpstr>
      <vt:lpstr>Ardupilot - Waypoints</vt:lpstr>
      <vt:lpstr>Ardupilot - Waypoints</vt:lpstr>
      <vt:lpstr>Ardupilot - Waypoints</vt:lpstr>
      <vt:lpstr>Ardupilot - Waypoints</vt:lpstr>
      <vt:lpstr>Ardupilot - Flight Modes</vt:lpstr>
      <vt:lpstr>Ardupilot - Failsafes</vt:lpstr>
      <vt:lpstr>Ardupilot - Failsafes</vt:lpstr>
      <vt:lpstr>Ardupilot - Failsafes</vt:lpstr>
      <vt:lpstr>Ardupilot - Failsafes</vt:lpstr>
      <vt:lpstr>Ardupilot - Failsafes</vt:lpstr>
      <vt:lpstr>Ardupilot - Failsafes</vt:lpstr>
      <vt:lpstr>Ardupilot - Failsafes</vt:lpstr>
      <vt:lpstr>Practical Session 2 (20min)</vt:lpstr>
      <vt:lpstr>Ardupilot - Tuning</vt:lpstr>
      <vt:lpstr>Ardupilot - Tuning</vt:lpstr>
      <vt:lpstr>Ardupilot - Tuning</vt:lpstr>
      <vt:lpstr>Ardupilot - Tuning</vt:lpstr>
      <vt:lpstr>Ardupilot - Tuning</vt:lpstr>
      <vt:lpstr>Ardupilot - Tuning</vt:lpstr>
      <vt:lpstr>Ardupilot - EKF</vt:lpstr>
      <vt:lpstr>Practical Session 3 (20min)</vt:lpstr>
      <vt:lpstr>The End!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CanberraUAV Workshop Flight Controllers</dc:title>
  <dc:creator>Stephen</dc:creator>
  <cp:lastModifiedBy>Stephen</cp:lastModifiedBy>
  <cp:revision>160</cp:revision>
  <dcterms:created xsi:type="dcterms:W3CDTF">2006-08-16T00:00:00Z</dcterms:created>
  <dcterms:modified xsi:type="dcterms:W3CDTF">2017-02-04T11:02:57Z</dcterms:modified>
</cp:coreProperties>
</file>